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customXml/itemProps1.xml" ContentType="application/vnd.openxmlformats-officedocument.customXmlPropertie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59"/>
  </p:notesMasterIdLst>
  <p:handoutMasterIdLst>
    <p:handoutMasterId r:id="rId60"/>
  </p:handoutMasterIdLst>
  <p:sldIdLst>
    <p:sldId id="358" r:id="rId2"/>
    <p:sldId id="257" r:id="rId3"/>
    <p:sldId id="284" r:id="rId4"/>
    <p:sldId id="327" r:id="rId5"/>
    <p:sldId id="328" r:id="rId6"/>
    <p:sldId id="285" r:id="rId7"/>
    <p:sldId id="296" r:id="rId8"/>
    <p:sldId id="297" r:id="rId9"/>
    <p:sldId id="298" r:id="rId10"/>
    <p:sldId id="299" r:id="rId11"/>
    <p:sldId id="300" r:id="rId12"/>
    <p:sldId id="301" r:id="rId13"/>
    <p:sldId id="303" r:id="rId14"/>
    <p:sldId id="304" r:id="rId15"/>
    <p:sldId id="333" r:id="rId16"/>
    <p:sldId id="305" r:id="rId17"/>
    <p:sldId id="306" r:id="rId18"/>
    <p:sldId id="316" r:id="rId19"/>
    <p:sldId id="309" r:id="rId20"/>
    <p:sldId id="310" r:id="rId21"/>
    <p:sldId id="311" r:id="rId22"/>
    <p:sldId id="312" r:id="rId23"/>
    <p:sldId id="314" r:id="rId24"/>
    <p:sldId id="313" r:id="rId25"/>
    <p:sldId id="315" r:id="rId26"/>
    <p:sldId id="317" r:id="rId27"/>
    <p:sldId id="332" r:id="rId28"/>
    <p:sldId id="318" r:id="rId29"/>
    <p:sldId id="331" r:id="rId30"/>
    <p:sldId id="340" r:id="rId31"/>
    <p:sldId id="341" r:id="rId32"/>
    <p:sldId id="354" r:id="rId33"/>
    <p:sldId id="355" r:id="rId34"/>
    <p:sldId id="319" r:id="rId35"/>
    <p:sldId id="320" r:id="rId36"/>
    <p:sldId id="321" r:id="rId37"/>
    <p:sldId id="322" r:id="rId38"/>
    <p:sldId id="323" r:id="rId39"/>
    <p:sldId id="324" r:id="rId40"/>
    <p:sldId id="325" r:id="rId41"/>
    <p:sldId id="326" r:id="rId42"/>
    <p:sldId id="346" r:id="rId43"/>
    <p:sldId id="348" r:id="rId44"/>
    <p:sldId id="349" r:id="rId45"/>
    <p:sldId id="357" r:id="rId46"/>
    <p:sldId id="350" r:id="rId47"/>
    <p:sldId id="351" r:id="rId48"/>
    <p:sldId id="352" r:id="rId49"/>
    <p:sldId id="353" r:id="rId50"/>
    <p:sldId id="347" r:id="rId51"/>
    <p:sldId id="337" r:id="rId52"/>
    <p:sldId id="338" r:id="rId53"/>
    <p:sldId id="339" r:id="rId54"/>
    <p:sldId id="344" r:id="rId55"/>
    <p:sldId id="343" r:id="rId56"/>
    <p:sldId id="345" r:id="rId57"/>
    <p:sldId id="356"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66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5" d="100"/>
          <a:sy n="65" d="100"/>
        </p:scale>
        <p:origin x="-582" y="-114"/>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2340" y="-11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67" Type="http://schemas.openxmlformats.org/officeDocument/2006/relationships/customXml" Target="../customXml/item3.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B51A1-0532-49C5-A9EA-49E2E84994CA}" type="doc">
      <dgm:prSet loTypeId="urn:microsoft.com/office/officeart/2005/8/layout/chevron2" loCatId="list" qsTypeId="urn:microsoft.com/office/officeart/2005/8/quickstyle/3d2" qsCatId="3D" csTypeId="urn:microsoft.com/office/officeart/2005/8/colors/accent1_2" csCatId="accent1" phldr="1"/>
      <dgm:spPr/>
      <dgm:t>
        <a:bodyPr/>
        <a:lstStyle/>
        <a:p>
          <a:endParaRPr lang="en-US"/>
        </a:p>
      </dgm:t>
    </dgm:pt>
    <dgm:pt modelId="{D8FD0331-34EE-4F9F-BA18-C15B6AC9DC7E}">
      <dgm:prSet phldrT="[Text]" custT="1"/>
      <dgm:spPr/>
      <dgm:t>
        <a:bodyPr/>
        <a:lstStyle/>
        <a:p>
          <a:r>
            <a:rPr lang="en-US" sz="3600" b="1" smtClean="0">
              <a:latin typeface="Calibri" pitchFamily="34" charset="0"/>
            </a:rPr>
            <a:t>1 </a:t>
          </a:r>
          <a:endParaRPr lang="en-US" sz="3600" b="1">
            <a:latin typeface="Calibri" pitchFamily="34" charset="0"/>
          </a:endParaRPr>
        </a:p>
      </dgm:t>
    </dgm:pt>
    <dgm:pt modelId="{B6FDD64D-4CDC-4F54-BA96-07914798C98F}" type="parTrans" cxnId="{9FAC46BC-2D8E-4EC4-ADB8-85B495E4596A}">
      <dgm:prSet/>
      <dgm:spPr/>
      <dgm:t>
        <a:bodyPr/>
        <a:lstStyle/>
        <a:p>
          <a:endParaRPr lang="en-US" sz="2000">
            <a:latin typeface="Calibri" pitchFamily="34" charset="0"/>
          </a:endParaRPr>
        </a:p>
      </dgm:t>
    </dgm:pt>
    <dgm:pt modelId="{96BDA984-9C06-48BC-B5E9-66B71244EE89}" type="sibTrans" cxnId="{9FAC46BC-2D8E-4EC4-ADB8-85B495E4596A}">
      <dgm:prSet/>
      <dgm:spPr/>
      <dgm:t>
        <a:bodyPr/>
        <a:lstStyle/>
        <a:p>
          <a:endParaRPr lang="en-US" sz="2000">
            <a:latin typeface="Calibri" pitchFamily="34" charset="0"/>
          </a:endParaRPr>
        </a:p>
      </dgm:t>
    </dgm:pt>
    <dgm:pt modelId="{45CA0055-D439-4540-B5E3-A4576351849C}">
      <dgm:prSet phldrT="[Text]" custT="1"/>
      <dgm:spPr/>
      <dgm:t>
        <a:bodyPr/>
        <a:lstStyle/>
        <a:p>
          <a:r>
            <a:rPr lang="en-US" sz="3600" b="1" smtClean="0">
              <a:latin typeface="Calibri" pitchFamily="34" charset="0"/>
            </a:rPr>
            <a:t>3</a:t>
          </a:r>
          <a:endParaRPr lang="en-US" sz="3600" b="1">
            <a:latin typeface="Calibri" pitchFamily="34" charset="0"/>
          </a:endParaRPr>
        </a:p>
      </dgm:t>
    </dgm:pt>
    <dgm:pt modelId="{7EF30AB4-A98D-4B47-80F6-F92C811046D5}" type="parTrans" cxnId="{BD08C41A-572F-4F4A-9319-943A920554F0}">
      <dgm:prSet/>
      <dgm:spPr/>
      <dgm:t>
        <a:bodyPr/>
        <a:lstStyle/>
        <a:p>
          <a:endParaRPr lang="en-US" sz="2000">
            <a:latin typeface="Calibri" pitchFamily="34" charset="0"/>
          </a:endParaRPr>
        </a:p>
      </dgm:t>
    </dgm:pt>
    <dgm:pt modelId="{67548D94-DA1A-4D54-9AFE-EFC1B32F27BD}" type="sibTrans" cxnId="{BD08C41A-572F-4F4A-9319-943A920554F0}">
      <dgm:prSet/>
      <dgm:spPr/>
      <dgm:t>
        <a:bodyPr/>
        <a:lstStyle/>
        <a:p>
          <a:endParaRPr lang="en-US" sz="2000">
            <a:latin typeface="Calibri" pitchFamily="34" charset="0"/>
          </a:endParaRPr>
        </a:p>
      </dgm:t>
    </dgm:pt>
    <dgm:pt modelId="{170BBF09-5ED5-4C59-978C-E89DC0C0D0EE}">
      <dgm:prSet phldrT="[Text]" custT="1"/>
      <dgm:spPr/>
      <dgm:t>
        <a:bodyPr/>
        <a:lstStyle/>
        <a:p>
          <a:r>
            <a:rPr lang="en-US" sz="2000" smtClean="0">
              <a:latin typeface="Cambria" pitchFamily="18" charset="0"/>
              <a:cs typeface="Times New Roman" pitchFamily="18" charset="0"/>
            </a:rPr>
            <a:t>QUY ĐỊNH VỀ QUẢN LÝ ĐO LƯỜNG VÀ CHẤT LƯỢNG VÀNG TSMN</a:t>
          </a:r>
          <a:endParaRPr lang="en-US" sz="2000">
            <a:latin typeface="Cambria" pitchFamily="18" charset="0"/>
            <a:cs typeface="Times New Roman" pitchFamily="18" charset="0"/>
          </a:endParaRPr>
        </a:p>
      </dgm:t>
    </dgm:pt>
    <dgm:pt modelId="{BB7B70CB-190E-4176-BA65-95566C446E17}" type="parTrans" cxnId="{197965B2-F391-41FB-99E0-9BC0E2EE7F62}">
      <dgm:prSet/>
      <dgm:spPr/>
      <dgm:t>
        <a:bodyPr/>
        <a:lstStyle/>
        <a:p>
          <a:endParaRPr lang="en-US" sz="2000">
            <a:latin typeface="Calibri" pitchFamily="34" charset="0"/>
          </a:endParaRPr>
        </a:p>
      </dgm:t>
    </dgm:pt>
    <dgm:pt modelId="{BD154F4C-6220-413F-9291-8A4C1D7022E0}" type="sibTrans" cxnId="{197965B2-F391-41FB-99E0-9BC0E2EE7F62}">
      <dgm:prSet/>
      <dgm:spPr/>
      <dgm:t>
        <a:bodyPr/>
        <a:lstStyle/>
        <a:p>
          <a:endParaRPr lang="en-US" sz="2000">
            <a:latin typeface="Calibri" pitchFamily="34" charset="0"/>
          </a:endParaRPr>
        </a:p>
      </dgm:t>
    </dgm:pt>
    <dgm:pt modelId="{B2326C77-F675-45B0-9DA9-2936E9A23625}">
      <dgm:prSet phldrT="[Text]" custT="1"/>
      <dgm:spPr/>
      <dgm:t>
        <a:bodyPr/>
        <a:lstStyle/>
        <a:p>
          <a:r>
            <a:rPr lang="en-US" sz="3600" b="1" smtClean="0">
              <a:latin typeface="Calibri" pitchFamily="34" charset="0"/>
            </a:rPr>
            <a:t>4</a:t>
          </a:r>
          <a:endParaRPr lang="en-US" sz="3600" b="1">
            <a:latin typeface="Calibri" pitchFamily="34" charset="0"/>
          </a:endParaRPr>
        </a:p>
      </dgm:t>
    </dgm:pt>
    <dgm:pt modelId="{BCF037DC-A640-4BAD-B7B0-158ABA3CABCF}" type="parTrans" cxnId="{34835A4D-98AE-4034-BFED-7F4C44B15DD1}">
      <dgm:prSet/>
      <dgm:spPr/>
      <dgm:t>
        <a:bodyPr/>
        <a:lstStyle/>
        <a:p>
          <a:endParaRPr lang="en-US" sz="2000">
            <a:latin typeface="Calibri" pitchFamily="34" charset="0"/>
          </a:endParaRPr>
        </a:p>
      </dgm:t>
    </dgm:pt>
    <dgm:pt modelId="{7B98EEE9-A9B7-4742-9766-71E3742B059B}" type="sibTrans" cxnId="{34835A4D-98AE-4034-BFED-7F4C44B15DD1}">
      <dgm:prSet/>
      <dgm:spPr/>
      <dgm:t>
        <a:bodyPr/>
        <a:lstStyle/>
        <a:p>
          <a:endParaRPr lang="en-US" sz="2000">
            <a:latin typeface="Calibri" pitchFamily="34" charset="0"/>
          </a:endParaRPr>
        </a:p>
      </dgm:t>
    </dgm:pt>
    <dgm:pt modelId="{CA562EB1-1CB6-4E13-8397-09C47FDBCAC8}">
      <dgm:prSet phldrT="[Text]" custT="1"/>
      <dgm:spPr/>
      <dgm:t>
        <a:bodyPr/>
        <a:lstStyle/>
        <a:p>
          <a:r>
            <a:rPr lang="en-US" sz="2000" smtClean="0">
              <a:latin typeface="Cambria" pitchFamily="18" charset="0"/>
              <a:cs typeface="Times New Roman" pitchFamily="18" charset="0"/>
            </a:rPr>
            <a:t>XỬ PHẠT VI PHẠM HÀNH CHÍNH TRONG LĨNH VỰC TĐC</a:t>
          </a:r>
          <a:endParaRPr lang="en-US" sz="2000">
            <a:latin typeface="Cambria" pitchFamily="18" charset="0"/>
            <a:cs typeface="Times New Roman" pitchFamily="18" charset="0"/>
          </a:endParaRPr>
        </a:p>
      </dgm:t>
    </dgm:pt>
    <dgm:pt modelId="{36C3F38C-6A6C-4B3E-BA99-A161E0AEB47B}" type="parTrans" cxnId="{8602D170-EA53-418D-A106-EB275FD2B376}">
      <dgm:prSet/>
      <dgm:spPr/>
      <dgm:t>
        <a:bodyPr/>
        <a:lstStyle/>
        <a:p>
          <a:endParaRPr lang="en-US" sz="2000">
            <a:latin typeface="Calibri" pitchFamily="34" charset="0"/>
          </a:endParaRPr>
        </a:p>
      </dgm:t>
    </dgm:pt>
    <dgm:pt modelId="{035DAAFB-4CF3-45A2-A861-8C4CAADAD64D}" type="sibTrans" cxnId="{8602D170-EA53-418D-A106-EB275FD2B376}">
      <dgm:prSet/>
      <dgm:spPr/>
      <dgm:t>
        <a:bodyPr/>
        <a:lstStyle/>
        <a:p>
          <a:endParaRPr lang="en-US" sz="2000">
            <a:latin typeface="Calibri" pitchFamily="34" charset="0"/>
          </a:endParaRPr>
        </a:p>
      </dgm:t>
    </dgm:pt>
    <dgm:pt modelId="{31B78D5C-6974-4A04-AED6-8DCD44C0F485}">
      <dgm:prSet phldrT="[Text]" custT="1"/>
      <dgm:spPr/>
      <dgm:t>
        <a:bodyPr/>
        <a:lstStyle/>
        <a:p>
          <a:r>
            <a:rPr lang="en-US" sz="2000" smtClean="0">
              <a:latin typeface="Cambria" pitchFamily="18" charset="0"/>
              <a:cs typeface="Times New Roman" pitchFamily="18" charset="0"/>
            </a:rPr>
            <a:t>TỔNG QUAN</a:t>
          </a:r>
          <a:endParaRPr lang="en-US" sz="2000">
            <a:latin typeface="Cambria" pitchFamily="18" charset="0"/>
            <a:cs typeface="Times New Roman" pitchFamily="18" charset="0"/>
          </a:endParaRPr>
        </a:p>
      </dgm:t>
    </dgm:pt>
    <dgm:pt modelId="{2B3B315D-015D-48A7-83C4-526F99CD254B}" type="parTrans" cxnId="{0239BD93-2CC7-4439-852E-48B2AD1648C5}">
      <dgm:prSet/>
      <dgm:spPr/>
      <dgm:t>
        <a:bodyPr/>
        <a:lstStyle/>
        <a:p>
          <a:endParaRPr lang="en-US"/>
        </a:p>
      </dgm:t>
    </dgm:pt>
    <dgm:pt modelId="{84DCB5D7-D1C5-4D01-93CA-F13272D870AE}" type="sibTrans" cxnId="{0239BD93-2CC7-4439-852E-48B2AD1648C5}">
      <dgm:prSet/>
      <dgm:spPr/>
      <dgm:t>
        <a:bodyPr/>
        <a:lstStyle/>
        <a:p>
          <a:endParaRPr lang="en-US"/>
        </a:p>
      </dgm:t>
    </dgm:pt>
    <dgm:pt modelId="{EA329464-1BE3-4185-B45F-119BC3C5A3E2}">
      <dgm:prSet phldrT="[Text]" custT="1"/>
      <dgm:spPr/>
      <dgm:t>
        <a:bodyPr/>
        <a:lstStyle/>
        <a:p>
          <a:r>
            <a:rPr lang="en-US" sz="3600" b="1" smtClean="0">
              <a:latin typeface="Calibri" pitchFamily="34" charset="0"/>
            </a:rPr>
            <a:t>2</a:t>
          </a:r>
          <a:endParaRPr lang="en-US" sz="3600" b="1">
            <a:latin typeface="Calibri" pitchFamily="34" charset="0"/>
          </a:endParaRPr>
        </a:p>
      </dgm:t>
    </dgm:pt>
    <dgm:pt modelId="{89A10A16-A519-4DEA-A0CD-702F636A67AC}" type="parTrans" cxnId="{010822C2-CC82-44CE-B04E-AFF7080B8DA0}">
      <dgm:prSet/>
      <dgm:spPr/>
      <dgm:t>
        <a:bodyPr/>
        <a:lstStyle/>
        <a:p>
          <a:endParaRPr lang="en-US"/>
        </a:p>
      </dgm:t>
    </dgm:pt>
    <dgm:pt modelId="{D21DCBB3-075B-4A41-8B51-42ECDD362D6D}" type="sibTrans" cxnId="{010822C2-CC82-44CE-B04E-AFF7080B8DA0}">
      <dgm:prSet/>
      <dgm:spPr/>
      <dgm:t>
        <a:bodyPr/>
        <a:lstStyle/>
        <a:p>
          <a:endParaRPr lang="en-US"/>
        </a:p>
      </dgm:t>
    </dgm:pt>
    <dgm:pt modelId="{D39C9B5F-70FE-4DCC-9C01-50CA4EC54405}">
      <dgm:prSet phldrT="[Text]" custT="1"/>
      <dgm:spPr/>
      <dgm:t>
        <a:bodyPr/>
        <a:lstStyle/>
        <a:p>
          <a:r>
            <a:rPr lang="en-US" sz="2000" b="0" smtClean="0">
              <a:latin typeface="Cambria" pitchFamily="18" charset="0"/>
            </a:rPr>
            <a:t>VĂN BẢN QUY PHẠM PHÁP LUẬT</a:t>
          </a:r>
          <a:endParaRPr lang="en-US" sz="2000" b="0">
            <a:latin typeface="Cambria" pitchFamily="18" charset="0"/>
          </a:endParaRPr>
        </a:p>
      </dgm:t>
    </dgm:pt>
    <dgm:pt modelId="{1E381B56-787E-40B6-97CA-ACC6823F6ED1}" type="parTrans" cxnId="{D746F619-6A90-46D1-A3DF-34C07D31DE2E}">
      <dgm:prSet/>
      <dgm:spPr/>
      <dgm:t>
        <a:bodyPr/>
        <a:lstStyle/>
        <a:p>
          <a:endParaRPr lang="en-US"/>
        </a:p>
      </dgm:t>
    </dgm:pt>
    <dgm:pt modelId="{BA940532-BA0B-45A8-B7D0-1BFECC225AFF}" type="sibTrans" cxnId="{D746F619-6A90-46D1-A3DF-34C07D31DE2E}">
      <dgm:prSet/>
      <dgm:spPr/>
      <dgm:t>
        <a:bodyPr/>
        <a:lstStyle/>
        <a:p>
          <a:endParaRPr lang="en-US"/>
        </a:p>
      </dgm:t>
    </dgm:pt>
    <dgm:pt modelId="{6D362315-63F6-4E55-A222-82EB8D6A46F5}" type="pres">
      <dgm:prSet presAssocID="{498B51A1-0532-49C5-A9EA-49E2E84994CA}" presName="linearFlow" presStyleCnt="0">
        <dgm:presLayoutVars>
          <dgm:dir/>
          <dgm:animLvl val="lvl"/>
          <dgm:resizeHandles val="exact"/>
        </dgm:presLayoutVars>
      </dgm:prSet>
      <dgm:spPr/>
      <dgm:t>
        <a:bodyPr/>
        <a:lstStyle/>
        <a:p>
          <a:endParaRPr lang="en-US"/>
        </a:p>
      </dgm:t>
    </dgm:pt>
    <dgm:pt modelId="{3BDA3370-323F-4BFC-98F4-CF10AE339EA9}" type="pres">
      <dgm:prSet presAssocID="{D8FD0331-34EE-4F9F-BA18-C15B6AC9DC7E}" presName="composite" presStyleCnt="0"/>
      <dgm:spPr/>
    </dgm:pt>
    <dgm:pt modelId="{5A477A42-047D-4DE6-B0C6-5AD822B61C5A}" type="pres">
      <dgm:prSet presAssocID="{D8FD0331-34EE-4F9F-BA18-C15B6AC9DC7E}" presName="parentText" presStyleLbl="alignNode1" presStyleIdx="0" presStyleCnt="4">
        <dgm:presLayoutVars>
          <dgm:chMax val="1"/>
          <dgm:bulletEnabled val="1"/>
        </dgm:presLayoutVars>
      </dgm:prSet>
      <dgm:spPr/>
      <dgm:t>
        <a:bodyPr/>
        <a:lstStyle/>
        <a:p>
          <a:endParaRPr lang="en-US"/>
        </a:p>
      </dgm:t>
    </dgm:pt>
    <dgm:pt modelId="{B621A2F5-DA00-4D1C-AE1B-05493DFFF841}" type="pres">
      <dgm:prSet presAssocID="{D8FD0331-34EE-4F9F-BA18-C15B6AC9DC7E}" presName="descendantText" presStyleLbl="alignAcc1" presStyleIdx="0" presStyleCnt="4">
        <dgm:presLayoutVars>
          <dgm:bulletEnabled val="1"/>
        </dgm:presLayoutVars>
      </dgm:prSet>
      <dgm:spPr/>
      <dgm:t>
        <a:bodyPr/>
        <a:lstStyle/>
        <a:p>
          <a:endParaRPr lang="en-US"/>
        </a:p>
      </dgm:t>
    </dgm:pt>
    <dgm:pt modelId="{4D80CFC9-4DB9-417B-8CC5-3D7A6CD45593}" type="pres">
      <dgm:prSet presAssocID="{96BDA984-9C06-48BC-B5E9-66B71244EE89}" presName="sp" presStyleCnt="0"/>
      <dgm:spPr/>
    </dgm:pt>
    <dgm:pt modelId="{925979CA-F743-46F8-A3A5-5F05900E4585}" type="pres">
      <dgm:prSet presAssocID="{EA329464-1BE3-4185-B45F-119BC3C5A3E2}" presName="composite" presStyleCnt="0"/>
      <dgm:spPr/>
    </dgm:pt>
    <dgm:pt modelId="{645B2200-726D-4E1B-A63C-70C2F03178EF}" type="pres">
      <dgm:prSet presAssocID="{EA329464-1BE3-4185-B45F-119BC3C5A3E2}" presName="parentText" presStyleLbl="alignNode1" presStyleIdx="1" presStyleCnt="4">
        <dgm:presLayoutVars>
          <dgm:chMax val="1"/>
          <dgm:bulletEnabled val="1"/>
        </dgm:presLayoutVars>
      </dgm:prSet>
      <dgm:spPr/>
      <dgm:t>
        <a:bodyPr/>
        <a:lstStyle/>
        <a:p>
          <a:endParaRPr lang="en-US"/>
        </a:p>
      </dgm:t>
    </dgm:pt>
    <dgm:pt modelId="{898602F2-E65E-45E0-A85E-4403774F717B}" type="pres">
      <dgm:prSet presAssocID="{EA329464-1BE3-4185-B45F-119BC3C5A3E2}" presName="descendantText" presStyleLbl="alignAcc1" presStyleIdx="1" presStyleCnt="4">
        <dgm:presLayoutVars>
          <dgm:bulletEnabled val="1"/>
        </dgm:presLayoutVars>
      </dgm:prSet>
      <dgm:spPr/>
      <dgm:t>
        <a:bodyPr/>
        <a:lstStyle/>
        <a:p>
          <a:endParaRPr lang="en-US"/>
        </a:p>
      </dgm:t>
    </dgm:pt>
    <dgm:pt modelId="{4CD04168-0076-431B-A624-59FBC34F9BF8}" type="pres">
      <dgm:prSet presAssocID="{D21DCBB3-075B-4A41-8B51-42ECDD362D6D}" presName="sp" presStyleCnt="0"/>
      <dgm:spPr/>
    </dgm:pt>
    <dgm:pt modelId="{633D7AE3-8D61-4FD9-BE32-0AEA965DEEDA}" type="pres">
      <dgm:prSet presAssocID="{45CA0055-D439-4540-B5E3-A4576351849C}" presName="composite" presStyleCnt="0"/>
      <dgm:spPr/>
    </dgm:pt>
    <dgm:pt modelId="{55324EDA-8D62-404E-A04E-90D5A91B6AE3}" type="pres">
      <dgm:prSet presAssocID="{45CA0055-D439-4540-B5E3-A4576351849C}" presName="parentText" presStyleLbl="alignNode1" presStyleIdx="2" presStyleCnt="4">
        <dgm:presLayoutVars>
          <dgm:chMax val="1"/>
          <dgm:bulletEnabled val="1"/>
        </dgm:presLayoutVars>
      </dgm:prSet>
      <dgm:spPr/>
      <dgm:t>
        <a:bodyPr/>
        <a:lstStyle/>
        <a:p>
          <a:endParaRPr lang="en-US"/>
        </a:p>
      </dgm:t>
    </dgm:pt>
    <dgm:pt modelId="{4490895B-FC4C-412D-87F2-4848DE5D112D}" type="pres">
      <dgm:prSet presAssocID="{45CA0055-D439-4540-B5E3-A4576351849C}" presName="descendantText" presStyleLbl="alignAcc1" presStyleIdx="2" presStyleCnt="4">
        <dgm:presLayoutVars>
          <dgm:bulletEnabled val="1"/>
        </dgm:presLayoutVars>
      </dgm:prSet>
      <dgm:spPr/>
      <dgm:t>
        <a:bodyPr/>
        <a:lstStyle/>
        <a:p>
          <a:endParaRPr lang="en-US"/>
        </a:p>
      </dgm:t>
    </dgm:pt>
    <dgm:pt modelId="{B067F9B2-CA66-4FD8-983F-A4926B360C88}" type="pres">
      <dgm:prSet presAssocID="{67548D94-DA1A-4D54-9AFE-EFC1B32F27BD}" presName="sp" presStyleCnt="0"/>
      <dgm:spPr/>
    </dgm:pt>
    <dgm:pt modelId="{599BBE58-2E9C-4D4D-B237-4110B821B833}" type="pres">
      <dgm:prSet presAssocID="{B2326C77-F675-45B0-9DA9-2936E9A23625}" presName="composite" presStyleCnt="0"/>
      <dgm:spPr/>
    </dgm:pt>
    <dgm:pt modelId="{7C6BDB43-49D7-494D-AE8A-57422933B73E}" type="pres">
      <dgm:prSet presAssocID="{B2326C77-F675-45B0-9DA9-2936E9A23625}" presName="parentText" presStyleLbl="alignNode1" presStyleIdx="3" presStyleCnt="4">
        <dgm:presLayoutVars>
          <dgm:chMax val="1"/>
          <dgm:bulletEnabled val="1"/>
        </dgm:presLayoutVars>
      </dgm:prSet>
      <dgm:spPr/>
      <dgm:t>
        <a:bodyPr/>
        <a:lstStyle/>
        <a:p>
          <a:endParaRPr lang="en-US"/>
        </a:p>
      </dgm:t>
    </dgm:pt>
    <dgm:pt modelId="{A194F0AB-9CCA-4656-9610-7BE8E7113511}" type="pres">
      <dgm:prSet presAssocID="{B2326C77-F675-45B0-9DA9-2936E9A23625}" presName="descendantText" presStyleLbl="alignAcc1" presStyleIdx="3" presStyleCnt="4">
        <dgm:presLayoutVars>
          <dgm:bulletEnabled val="1"/>
        </dgm:presLayoutVars>
      </dgm:prSet>
      <dgm:spPr/>
      <dgm:t>
        <a:bodyPr/>
        <a:lstStyle/>
        <a:p>
          <a:endParaRPr lang="en-US"/>
        </a:p>
      </dgm:t>
    </dgm:pt>
  </dgm:ptLst>
  <dgm:cxnLst>
    <dgm:cxn modelId="{9FAC46BC-2D8E-4EC4-ADB8-85B495E4596A}" srcId="{498B51A1-0532-49C5-A9EA-49E2E84994CA}" destId="{D8FD0331-34EE-4F9F-BA18-C15B6AC9DC7E}" srcOrd="0" destOrd="0" parTransId="{B6FDD64D-4CDC-4F54-BA96-07914798C98F}" sibTransId="{96BDA984-9C06-48BC-B5E9-66B71244EE89}"/>
    <dgm:cxn modelId="{D746F619-6A90-46D1-A3DF-34C07D31DE2E}" srcId="{D8FD0331-34EE-4F9F-BA18-C15B6AC9DC7E}" destId="{D39C9B5F-70FE-4DCC-9C01-50CA4EC54405}" srcOrd="0" destOrd="0" parTransId="{1E381B56-787E-40B6-97CA-ACC6823F6ED1}" sibTransId="{BA940532-BA0B-45A8-B7D0-1BFECC225AFF}"/>
    <dgm:cxn modelId="{69CF1E81-F0B9-4D00-85CC-A648330A549A}" type="presOf" srcId="{170BBF09-5ED5-4C59-978C-E89DC0C0D0EE}" destId="{4490895B-FC4C-412D-87F2-4848DE5D112D}" srcOrd="0" destOrd="0" presId="urn:microsoft.com/office/officeart/2005/8/layout/chevron2"/>
    <dgm:cxn modelId="{C91B5C1E-5DAC-45EE-8B6F-539AB2C55FBB}" type="presOf" srcId="{31B78D5C-6974-4A04-AED6-8DCD44C0F485}" destId="{898602F2-E65E-45E0-A85E-4403774F717B}" srcOrd="0" destOrd="0" presId="urn:microsoft.com/office/officeart/2005/8/layout/chevron2"/>
    <dgm:cxn modelId="{0239BD93-2CC7-4439-852E-48B2AD1648C5}" srcId="{EA329464-1BE3-4185-B45F-119BC3C5A3E2}" destId="{31B78D5C-6974-4A04-AED6-8DCD44C0F485}" srcOrd="0" destOrd="0" parTransId="{2B3B315D-015D-48A7-83C4-526F99CD254B}" sibTransId="{84DCB5D7-D1C5-4D01-93CA-F13272D870AE}"/>
    <dgm:cxn modelId="{3437C9F9-9F2D-4485-B6FA-C37D894917C0}" type="presOf" srcId="{D8FD0331-34EE-4F9F-BA18-C15B6AC9DC7E}" destId="{5A477A42-047D-4DE6-B0C6-5AD822B61C5A}" srcOrd="0" destOrd="0" presId="urn:microsoft.com/office/officeart/2005/8/layout/chevron2"/>
    <dgm:cxn modelId="{9CA637B4-CC68-4BA4-BEE8-575BC181B337}" type="presOf" srcId="{CA562EB1-1CB6-4E13-8397-09C47FDBCAC8}" destId="{A194F0AB-9CCA-4656-9610-7BE8E7113511}" srcOrd="0" destOrd="0" presId="urn:microsoft.com/office/officeart/2005/8/layout/chevron2"/>
    <dgm:cxn modelId="{34835A4D-98AE-4034-BFED-7F4C44B15DD1}" srcId="{498B51A1-0532-49C5-A9EA-49E2E84994CA}" destId="{B2326C77-F675-45B0-9DA9-2936E9A23625}" srcOrd="3" destOrd="0" parTransId="{BCF037DC-A640-4BAD-B7B0-158ABA3CABCF}" sibTransId="{7B98EEE9-A9B7-4742-9766-71E3742B059B}"/>
    <dgm:cxn modelId="{03CFE30B-368C-47D5-82A4-1220766BC217}" type="presOf" srcId="{45CA0055-D439-4540-B5E3-A4576351849C}" destId="{55324EDA-8D62-404E-A04E-90D5A91B6AE3}" srcOrd="0" destOrd="0" presId="urn:microsoft.com/office/officeart/2005/8/layout/chevron2"/>
    <dgm:cxn modelId="{BD08C41A-572F-4F4A-9319-943A920554F0}" srcId="{498B51A1-0532-49C5-A9EA-49E2E84994CA}" destId="{45CA0055-D439-4540-B5E3-A4576351849C}" srcOrd="2" destOrd="0" parTransId="{7EF30AB4-A98D-4B47-80F6-F92C811046D5}" sibTransId="{67548D94-DA1A-4D54-9AFE-EFC1B32F27BD}"/>
    <dgm:cxn modelId="{C99DA489-DC14-490C-8712-34CDBB26CC81}" type="presOf" srcId="{498B51A1-0532-49C5-A9EA-49E2E84994CA}" destId="{6D362315-63F6-4E55-A222-82EB8D6A46F5}" srcOrd="0" destOrd="0" presId="urn:microsoft.com/office/officeart/2005/8/layout/chevron2"/>
    <dgm:cxn modelId="{197965B2-F391-41FB-99E0-9BC0E2EE7F62}" srcId="{45CA0055-D439-4540-B5E3-A4576351849C}" destId="{170BBF09-5ED5-4C59-978C-E89DC0C0D0EE}" srcOrd="0" destOrd="0" parTransId="{BB7B70CB-190E-4176-BA65-95566C446E17}" sibTransId="{BD154F4C-6220-413F-9291-8A4C1D7022E0}"/>
    <dgm:cxn modelId="{8602D170-EA53-418D-A106-EB275FD2B376}" srcId="{B2326C77-F675-45B0-9DA9-2936E9A23625}" destId="{CA562EB1-1CB6-4E13-8397-09C47FDBCAC8}" srcOrd="0" destOrd="0" parTransId="{36C3F38C-6A6C-4B3E-BA99-A161E0AEB47B}" sibTransId="{035DAAFB-4CF3-45A2-A861-8C4CAADAD64D}"/>
    <dgm:cxn modelId="{D5996BB8-C78C-4589-BF7C-B5C046E959E7}" type="presOf" srcId="{B2326C77-F675-45B0-9DA9-2936E9A23625}" destId="{7C6BDB43-49D7-494D-AE8A-57422933B73E}" srcOrd="0" destOrd="0" presId="urn:microsoft.com/office/officeart/2005/8/layout/chevron2"/>
    <dgm:cxn modelId="{F1C68D15-BFB4-4DF4-90ED-D725923C7F0A}" type="presOf" srcId="{EA329464-1BE3-4185-B45F-119BC3C5A3E2}" destId="{645B2200-726D-4E1B-A63C-70C2F03178EF}" srcOrd="0" destOrd="0" presId="urn:microsoft.com/office/officeart/2005/8/layout/chevron2"/>
    <dgm:cxn modelId="{010822C2-CC82-44CE-B04E-AFF7080B8DA0}" srcId="{498B51A1-0532-49C5-A9EA-49E2E84994CA}" destId="{EA329464-1BE3-4185-B45F-119BC3C5A3E2}" srcOrd="1" destOrd="0" parTransId="{89A10A16-A519-4DEA-A0CD-702F636A67AC}" sibTransId="{D21DCBB3-075B-4A41-8B51-42ECDD362D6D}"/>
    <dgm:cxn modelId="{56E261E3-2146-4C26-80AE-ADF8979DE9E0}" type="presOf" srcId="{D39C9B5F-70FE-4DCC-9C01-50CA4EC54405}" destId="{B621A2F5-DA00-4D1C-AE1B-05493DFFF841}" srcOrd="0" destOrd="0" presId="urn:microsoft.com/office/officeart/2005/8/layout/chevron2"/>
    <dgm:cxn modelId="{54C0CE28-D49B-43B3-BA09-269E6306E643}" type="presParOf" srcId="{6D362315-63F6-4E55-A222-82EB8D6A46F5}" destId="{3BDA3370-323F-4BFC-98F4-CF10AE339EA9}" srcOrd="0" destOrd="0" presId="urn:microsoft.com/office/officeart/2005/8/layout/chevron2"/>
    <dgm:cxn modelId="{FE10A10E-4D49-4527-8908-C82F9F3F7CA6}" type="presParOf" srcId="{3BDA3370-323F-4BFC-98F4-CF10AE339EA9}" destId="{5A477A42-047D-4DE6-B0C6-5AD822B61C5A}" srcOrd="0" destOrd="0" presId="urn:microsoft.com/office/officeart/2005/8/layout/chevron2"/>
    <dgm:cxn modelId="{2D0F2110-6FDF-40B4-8A50-472E13A4C29E}" type="presParOf" srcId="{3BDA3370-323F-4BFC-98F4-CF10AE339EA9}" destId="{B621A2F5-DA00-4D1C-AE1B-05493DFFF841}" srcOrd="1" destOrd="0" presId="urn:microsoft.com/office/officeart/2005/8/layout/chevron2"/>
    <dgm:cxn modelId="{35807580-EC1F-4F07-8104-A2B3232689EF}" type="presParOf" srcId="{6D362315-63F6-4E55-A222-82EB8D6A46F5}" destId="{4D80CFC9-4DB9-417B-8CC5-3D7A6CD45593}" srcOrd="1" destOrd="0" presId="urn:microsoft.com/office/officeart/2005/8/layout/chevron2"/>
    <dgm:cxn modelId="{380813CC-FC72-4667-A491-68A226CBDD0B}" type="presParOf" srcId="{6D362315-63F6-4E55-A222-82EB8D6A46F5}" destId="{925979CA-F743-46F8-A3A5-5F05900E4585}" srcOrd="2" destOrd="0" presId="urn:microsoft.com/office/officeart/2005/8/layout/chevron2"/>
    <dgm:cxn modelId="{2009DEF7-0707-41B5-A1C4-7D428FECE41C}" type="presParOf" srcId="{925979CA-F743-46F8-A3A5-5F05900E4585}" destId="{645B2200-726D-4E1B-A63C-70C2F03178EF}" srcOrd="0" destOrd="0" presId="urn:microsoft.com/office/officeart/2005/8/layout/chevron2"/>
    <dgm:cxn modelId="{5DA720F9-4FC5-4749-B871-0C67C09C29CF}" type="presParOf" srcId="{925979CA-F743-46F8-A3A5-5F05900E4585}" destId="{898602F2-E65E-45E0-A85E-4403774F717B}" srcOrd="1" destOrd="0" presId="urn:microsoft.com/office/officeart/2005/8/layout/chevron2"/>
    <dgm:cxn modelId="{940A8E29-E413-4CBF-BDED-AEAA1DF29C81}" type="presParOf" srcId="{6D362315-63F6-4E55-A222-82EB8D6A46F5}" destId="{4CD04168-0076-431B-A624-59FBC34F9BF8}" srcOrd="3" destOrd="0" presId="urn:microsoft.com/office/officeart/2005/8/layout/chevron2"/>
    <dgm:cxn modelId="{0EE2A69E-4568-48BF-BD95-D1C45A1AB074}" type="presParOf" srcId="{6D362315-63F6-4E55-A222-82EB8D6A46F5}" destId="{633D7AE3-8D61-4FD9-BE32-0AEA965DEEDA}" srcOrd="4" destOrd="0" presId="urn:microsoft.com/office/officeart/2005/8/layout/chevron2"/>
    <dgm:cxn modelId="{765D4599-F1E5-4610-B1AA-96631549F177}" type="presParOf" srcId="{633D7AE3-8D61-4FD9-BE32-0AEA965DEEDA}" destId="{55324EDA-8D62-404E-A04E-90D5A91B6AE3}" srcOrd="0" destOrd="0" presId="urn:microsoft.com/office/officeart/2005/8/layout/chevron2"/>
    <dgm:cxn modelId="{E17FE84A-BDEA-44CA-B510-13AA6601F517}" type="presParOf" srcId="{633D7AE3-8D61-4FD9-BE32-0AEA965DEEDA}" destId="{4490895B-FC4C-412D-87F2-4848DE5D112D}" srcOrd="1" destOrd="0" presId="urn:microsoft.com/office/officeart/2005/8/layout/chevron2"/>
    <dgm:cxn modelId="{1D97F658-87A1-4BC7-80CF-53CD610D430C}" type="presParOf" srcId="{6D362315-63F6-4E55-A222-82EB8D6A46F5}" destId="{B067F9B2-CA66-4FD8-983F-A4926B360C88}" srcOrd="5" destOrd="0" presId="urn:microsoft.com/office/officeart/2005/8/layout/chevron2"/>
    <dgm:cxn modelId="{73E6A76A-7BB5-4DB2-B5DD-F4FBACE8BCA0}" type="presParOf" srcId="{6D362315-63F6-4E55-A222-82EB8D6A46F5}" destId="{599BBE58-2E9C-4D4D-B237-4110B821B833}" srcOrd="6" destOrd="0" presId="urn:microsoft.com/office/officeart/2005/8/layout/chevron2"/>
    <dgm:cxn modelId="{6915AFA8-CF67-46B4-9778-8BCE8F1C8FC6}" type="presParOf" srcId="{599BBE58-2E9C-4D4D-B237-4110B821B833}" destId="{7C6BDB43-49D7-494D-AE8A-57422933B73E}" srcOrd="0" destOrd="0" presId="urn:microsoft.com/office/officeart/2005/8/layout/chevron2"/>
    <dgm:cxn modelId="{054EEE67-1D93-43AE-86F8-1073E34D3AAA}" type="presParOf" srcId="{599BBE58-2E9C-4D4D-B237-4110B821B833}" destId="{A194F0AB-9CCA-4656-9610-7BE8E7113511}" srcOrd="1" destOrd="0" presId="urn:microsoft.com/office/officeart/2005/8/layout/chevr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A477A42-047D-4DE6-B0C6-5AD822B61C5A}">
      <dsp:nvSpPr>
        <dsp:cNvPr id="0" name=""/>
        <dsp:cNvSpPr/>
      </dsp:nvSpPr>
      <dsp:spPr>
        <a:xfrm rot="5400000">
          <a:off x="-154240" y="158883"/>
          <a:ext cx="1028272" cy="719791"/>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n-US" sz="3600" b="1" kern="1200" smtClean="0">
              <a:latin typeface="Calibri" pitchFamily="34" charset="0"/>
            </a:rPr>
            <a:t>1 </a:t>
          </a:r>
          <a:endParaRPr lang="en-US" sz="3600" b="1" kern="1200">
            <a:latin typeface="Calibri" pitchFamily="34" charset="0"/>
          </a:endParaRPr>
        </a:p>
      </dsp:txBody>
      <dsp:txXfrm rot="5400000">
        <a:off x="-154240" y="158883"/>
        <a:ext cx="1028272" cy="719791"/>
      </dsp:txXfrm>
    </dsp:sp>
    <dsp:sp modelId="{B621A2F5-DA00-4D1C-AE1B-05493DFFF841}">
      <dsp:nvSpPr>
        <dsp:cNvPr id="0" name=""/>
        <dsp:cNvSpPr/>
      </dsp:nvSpPr>
      <dsp:spPr>
        <a:xfrm rot="5400000">
          <a:off x="4165991" y="-3441557"/>
          <a:ext cx="668728" cy="7561128"/>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0" kern="1200" smtClean="0">
              <a:latin typeface="Cambria" pitchFamily="18" charset="0"/>
            </a:rPr>
            <a:t>VĂN BẢN QUY PHẠM PHÁP LUẬT</a:t>
          </a:r>
          <a:endParaRPr lang="en-US" sz="2000" b="0" kern="1200">
            <a:latin typeface="Cambria" pitchFamily="18" charset="0"/>
          </a:endParaRPr>
        </a:p>
      </dsp:txBody>
      <dsp:txXfrm rot="5400000">
        <a:off x="4165991" y="-3441557"/>
        <a:ext cx="668728" cy="7561128"/>
      </dsp:txXfrm>
    </dsp:sp>
    <dsp:sp modelId="{645B2200-726D-4E1B-A63C-70C2F03178EF}">
      <dsp:nvSpPr>
        <dsp:cNvPr id="0" name=""/>
        <dsp:cNvSpPr/>
      </dsp:nvSpPr>
      <dsp:spPr>
        <a:xfrm rot="5400000">
          <a:off x="-154240" y="1037166"/>
          <a:ext cx="1028272" cy="719791"/>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n-US" sz="3600" b="1" kern="1200" smtClean="0">
              <a:latin typeface="Calibri" pitchFamily="34" charset="0"/>
            </a:rPr>
            <a:t>2</a:t>
          </a:r>
          <a:endParaRPr lang="en-US" sz="3600" b="1" kern="1200">
            <a:latin typeface="Calibri" pitchFamily="34" charset="0"/>
          </a:endParaRPr>
        </a:p>
      </dsp:txBody>
      <dsp:txXfrm rot="5400000">
        <a:off x="-154240" y="1037166"/>
        <a:ext cx="1028272" cy="719791"/>
      </dsp:txXfrm>
    </dsp:sp>
    <dsp:sp modelId="{898602F2-E65E-45E0-A85E-4403774F717B}">
      <dsp:nvSpPr>
        <dsp:cNvPr id="0" name=""/>
        <dsp:cNvSpPr/>
      </dsp:nvSpPr>
      <dsp:spPr>
        <a:xfrm rot="5400000">
          <a:off x="4166166" y="-2563450"/>
          <a:ext cx="668377" cy="7561128"/>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smtClean="0">
              <a:latin typeface="Cambria" pitchFamily="18" charset="0"/>
              <a:cs typeface="Times New Roman" pitchFamily="18" charset="0"/>
            </a:rPr>
            <a:t>TỔNG QUAN</a:t>
          </a:r>
          <a:endParaRPr lang="en-US" sz="2000" kern="1200">
            <a:latin typeface="Cambria" pitchFamily="18" charset="0"/>
            <a:cs typeface="Times New Roman" pitchFamily="18" charset="0"/>
          </a:endParaRPr>
        </a:p>
      </dsp:txBody>
      <dsp:txXfrm rot="5400000">
        <a:off x="4166166" y="-2563450"/>
        <a:ext cx="668377" cy="7561128"/>
      </dsp:txXfrm>
    </dsp:sp>
    <dsp:sp modelId="{55324EDA-8D62-404E-A04E-90D5A91B6AE3}">
      <dsp:nvSpPr>
        <dsp:cNvPr id="0" name=""/>
        <dsp:cNvSpPr/>
      </dsp:nvSpPr>
      <dsp:spPr>
        <a:xfrm rot="5400000">
          <a:off x="-154240" y="1915449"/>
          <a:ext cx="1028272" cy="719791"/>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n-US" sz="3600" b="1" kern="1200" smtClean="0">
              <a:latin typeface="Calibri" pitchFamily="34" charset="0"/>
            </a:rPr>
            <a:t>3</a:t>
          </a:r>
          <a:endParaRPr lang="en-US" sz="3600" b="1" kern="1200">
            <a:latin typeface="Calibri" pitchFamily="34" charset="0"/>
          </a:endParaRPr>
        </a:p>
      </dsp:txBody>
      <dsp:txXfrm rot="5400000">
        <a:off x="-154240" y="1915449"/>
        <a:ext cx="1028272" cy="719791"/>
      </dsp:txXfrm>
    </dsp:sp>
    <dsp:sp modelId="{4490895B-FC4C-412D-87F2-4848DE5D112D}">
      <dsp:nvSpPr>
        <dsp:cNvPr id="0" name=""/>
        <dsp:cNvSpPr/>
      </dsp:nvSpPr>
      <dsp:spPr>
        <a:xfrm rot="5400000">
          <a:off x="4166166" y="-1685167"/>
          <a:ext cx="668377" cy="7561128"/>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smtClean="0">
              <a:latin typeface="Cambria" pitchFamily="18" charset="0"/>
              <a:cs typeface="Times New Roman" pitchFamily="18" charset="0"/>
            </a:rPr>
            <a:t>QUY ĐỊNH VỀ QUẢN LÝ ĐO LƯỜNG VÀ CHẤT LƯỢNG VÀNG TSMN</a:t>
          </a:r>
          <a:endParaRPr lang="en-US" sz="2000" kern="1200">
            <a:latin typeface="Cambria" pitchFamily="18" charset="0"/>
            <a:cs typeface="Times New Roman" pitchFamily="18" charset="0"/>
          </a:endParaRPr>
        </a:p>
      </dsp:txBody>
      <dsp:txXfrm rot="5400000">
        <a:off x="4166166" y="-1685167"/>
        <a:ext cx="668377" cy="7561128"/>
      </dsp:txXfrm>
    </dsp:sp>
    <dsp:sp modelId="{7C6BDB43-49D7-494D-AE8A-57422933B73E}">
      <dsp:nvSpPr>
        <dsp:cNvPr id="0" name=""/>
        <dsp:cNvSpPr/>
      </dsp:nvSpPr>
      <dsp:spPr>
        <a:xfrm rot="5400000">
          <a:off x="-154240" y="2793732"/>
          <a:ext cx="1028272" cy="719791"/>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n-US" sz="3600" b="1" kern="1200" smtClean="0">
              <a:latin typeface="Calibri" pitchFamily="34" charset="0"/>
            </a:rPr>
            <a:t>4</a:t>
          </a:r>
          <a:endParaRPr lang="en-US" sz="3600" b="1" kern="1200">
            <a:latin typeface="Calibri" pitchFamily="34" charset="0"/>
          </a:endParaRPr>
        </a:p>
      </dsp:txBody>
      <dsp:txXfrm rot="5400000">
        <a:off x="-154240" y="2793732"/>
        <a:ext cx="1028272" cy="719791"/>
      </dsp:txXfrm>
    </dsp:sp>
    <dsp:sp modelId="{A194F0AB-9CCA-4656-9610-7BE8E7113511}">
      <dsp:nvSpPr>
        <dsp:cNvPr id="0" name=""/>
        <dsp:cNvSpPr/>
      </dsp:nvSpPr>
      <dsp:spPr>
        <a:xfrm rot="5400000">
          <a:off x="4166166" y="-806884"/>
          <a:ext cx="668377" cy="7561128"/>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smtClean="0">
              <a:latin typeface="Cambria" pitchFamily="18" charset="0"/>
              <a:cs typeface="Times New Roman" pitchFamily="18" charset="0"/>
            </a:rPr>
            <a:t>XỬ PHẠT VI PHẠM HÀNH CHÍNH TRONG LĨNH VỰC TĐC</a:t>
          </a:r>
          <a:endParaRPr lang="en-US" sz="2000" kern="1200">
            <a:latin typeface="Cambria" pitchFamily="18" charset="0"/>
            <a:cs typeface="Times New Roman" pitchFamily="18" charset="0"/>
          </a:endParaRPr>
        </a:p>
      </dsp:txBody>
      <dsp:txXfrm rot="5400000">
        <a:off x="4166166" y="-806884"/>
        <a:ext cx="668377" cy="756112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EE08767-2B74-4EC2-B1E8-B3B8331D42B8}" type="datetimeFigureOut">
              <a:rPr lang="en-US" smtClean="0"/>
              <a:pPr/>
              <a:t>10/8/2014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133D56B-9A63-4E26-BA48-51C69662846B}"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106695-3D32-49BA-824B-359CFD2D859B}" type="datetimeFigureOut">
              <a:rPr lang="en-US" smtClean="0"/>
              <a:pPr/>
              <a:t>10/8/2014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244D89-1038-4397-BC10-04A6FBC16E3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White">
      <p:bgPr>
        <a:solidFill>
          <a:schemeClr val="bg1"/>
        </a:solidFill>
        <a:effectLst/>
      </p:bgPr>
    </p:bg>
    <p:spTree>
      <p:nvGrpSpPr>
        <p:cNvPr id="1" name=""/>
        <p:cNvGrpSpPr/>
        <p:nvPr/>
      </p:nvGrpSpPr>
      <p:grpSpPr>
        <a:xfrm>
          <a:off x="0" y="0"/>
          <a:ext cx="0" cy="0"/>
          <a:chOff x="0" y="0"/>
          <a:chExt cx="0" cy="0"/>
        </a:xfrm>
      </p:grpSpPr>
      <p:pic>
        <p:nvPicPr>
          <p:cNvPr id="61" name="Picture 60" descr="logo_so_vn.jpg"/>
          <p:cNvPicPr>
            <a:picLocks noChangeAspect="1"/>
          </p:cNvPicPr>
          <p:nvPr userDrawn="1"/>
        </p:nvPicPr>
        <p:blipFill>
          <a:blip r:embed="rId2" cstate="print"/>
          <a:stretch>
            <a:fillRect/>
          </a:stretch>
        </p:blipFill>
        <p:spPr>
          <a:xfrm rot="420000">
            <a:off x="886997" y="564520"/>
            <a:ext cx="1537560" cy="1568158"/>
          </a:xfrm>
          <a:prstGeom prst="rect">
            <a:avLst/>
          </a:prstGeom>
        </p:spPr>
      </p:pic>
      <p:sp>
        <p:nvSpPr>
          <p:cNvPr id="3150" name="Rectangle 78"/>
          <p:cNvSpPr>
            <a:spLocks noChangeArrowheads="1"/>
          </p:cNvSpPr>
          <p:nvPr/>
        </p:nvSpPr>
        <p:spPr bwMode="gray">
          <a:xfrm rot="5400000">
            <a:off x="7904162" y="1163638"/>
            <a:ext cx="2098675" cy="381000"/>
          </a:xfrm>
          <a:prstGeom prst="rect">
            <a:avLst/>
          </a:prstGeom>
          <a:gradFill rotWithShape="1">
            <a:gsLst>
              <a:gs pos="0">
                <a:schemeClr val="bg2"/>
              </a:gs>
              <a:gs pos="100000">
                <a:schemeClr val="bg2">
                  <a:gamma/>
                  <a:tint val="54510"/>
                  <a:invGamma/>
                </a:schemeClr>
              </a:gs>
            </a:gsLst>
            <a:lin ang="0" scaled="1"/>
          </a:gradFill>
          <a:ln w="9525">
            <a:noFill/>
            <a:miter lim="800000"/>
            <a:headEnd/>
            <a:tailEnd/>
          </a:ln>
          <a:effectLst/>
        </p:spPr>
        <p:txBody>
          <a:bodyPr wrap="none" anchor="ctr"/>
          <a:lstStyle/>
          <a:p>
            <a:endParaRPr lang="en-US">
              <a:latin typeface="Calibri" pitchFamily="34" charset="0"/>
            </a:endParaRPr>
          </a:p>
        </p:txBody>
      </p:sp>
      <p:sp>
        <p:nvSpPr>
          <p:cNvPr id="3074" name="Rectangle 2"/>
          <p:cNvSpPr>
            <a:spLocks noGrp="1" noChangeArrowheads="1"/>
          </p:cNvSpPr>
          <p:nvPr>
            <p:ph type="ctrTitle"/>
          </p:nvPr>
        </p:nvSpPr>
        <p:spPr>
          <a:xfrm>
            <a:off x="1752600" y="2057400"/>
            <a:ext cx="5791200" cy="1698625"/>
          </a:xfrm>
        </p:spPr>
        <p:txBody>
          <a:bodyPr/>
          <a:lstStyle>
            <a:lvl1pPr algn="ctr">
              <a:defRPr sz="3600">
                <a:latin typeface="Cambria" pitchFamily="18" charset="0"/>
              </a:defRPr>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1752600" y="3990975"/>
            <a:ext cx="5791200" cy="457200"/>
          </a:xfrm>
        </p:spPr>
        <p:txBody>
          <a:bodyPr/>
          <a:lstStyle>
            <a:lvl1pPr marL="0" indent="0" algn="ctr">
              <a:buFont typeface="Wingdings" pitchFamily="2" charset="2"/>
              <a:buNone/>
              <a:defRPr sz="2000" b="1">
                <a:latin typeface="Calibri" pitchFamily="34" charset="0"/>
              </a:defRPr>
            </a:lvl1pPr>
          </a:lstStyle>
          <a:p>
            <a:r>
              <a:rPr lang="en-US" smtClean="0"/>
              <a:t>Click to edit Master subtitle style</a:t>
            </a:r>
            <a:endParaRPr lang="en-US"/>
          </a:p>
        </p:txBody>
      </p:sp>
      <p:sp>
        <p:nvSpPr>
          <p:cNvPr id="3137" name="Rectangle 65"/>
          <p:cNvSpPr>
            <a:spLocks noChangeArrowheads="1"/>
          </p:cNvSpPr>
          <p:nvPr/>
        </p:nvSpPr>
        <p:spPr bwMode="gray">
          <a:xfrm>
            <a:off x="457200" y="0"/>
            <a:ext cx="7620000" cy="304800"/>
          </a:xfrm>
          <a:prstGeom prst="rect">
            <a:avLst/>
          </a:prstGeom>
          <a:gradFill rotWithShape="1">
            <a:gsLst>
              <a:gs pos="0">
                <a:schemeClr val="folHlink"/>
              </a:gs>
              <a:gs pos="100000">
                <a:schemeClr val="folHlink">
                  <a:gamma/>
                  <a:tint val="24314"/>
                  <a:invGamma/>
                </a:schemeClr>
              </a:gs>
            </a:gsLst>
            <a:lin ang="0" scaled="1"/>
          </a:gradFill>
          <a:ln w="9525">
            <a:noFill/>
            <a:miter lim="800000"/>
            <a:headEnd/>
            <a:tailEnd/>
          </a:ln>
          <a:effectLst/>
        </p:spPr>
        <p:txBody>
          <a:bodyPr wrap="none" anchor="ctr"/>
          <a:lstStyle/>
          <a:p>
            <a:endParaRPr lang="en-US">
              <a:latin typeface="Calibri" pitchFamily="34" charset="0"/>
            </a:endParaRPr>
          </a:p>
        </p:txBody>
      </p:sp>
      <p:sp>
        <p:nvSpPr>
          <p:cNvPr id="3138" name="Rectangle 66"/>
          <p:cNvSpPr>
            <a:spLocks noChangeArrowheads="1"/>
          </p:cNvSpPr>
          <p:nvPr/>
        </p:nvSpPr>
        <p:spPr bwMode="gray">
          <a:xfrm>
            <a:off x="6664325" y="-7938"/>
            <a:ext cx="2098675" cy="312738"/>
          </a:xfrm>
          <a:prstGeom prst="rect">
            <a:avLst/>
          </a:prstGeom>
          <a:gradFill rotWithShape="1">
            <a:gsLst>
              <a:gs pos="0">
                <a:schemeClr val="hlink"/>
              </a:gs>
              <a:gs pos="100000">
                <a:schemeClr val="hlink">
                  <a:gamma/>
                  <a:tint val="33333"/>
                  <a:invGamma/>
                </a:schemeClr>
              </a:gs>
            </a:gsLst>
            <a:lin ang="0" scaled="1"/>
          </a:gradFill>
          <a:ln w="9525">
            <a:noFill/>
            <a:miter lim="800000"/>
            <a:headEnd/>
            <a:tailEnd/>
          </a:ln>
          <a:effectLst/>
        </p:spPr>
        <p:txBody>
          <a:bodyPr wrap="none" anchor="ctr"/>
          <a:lstStyle/>
          <a:p>
            <a:endParaRPr lang="en-US">
              <a:latin typeface="Calibri" pitchFamily="34" charset="0"/>
            </a:endParaRPr>
          </a:p>
        </p:txBody>
      </p:sp>
      <p:sp>
        <p:nvSpPr>
          <p:cNvPr id="3140" name="Rectangle 68"/>
          <p:cNvSpPr>
            <a:spLocks noChangeArrowheads="1"/>
          </p:cNvSpPr>
          <p:nvPr/>
        </p:nvSpPr>
        <p:spPr bwMode="gray">
          <a:xfrm rot="10800000">
            <a:off x="2549525" y="6553200"/>
            <a:ext cx="6230938" cy="317500"/>
          </a:xfrm>
          <a:prstGeom prst="rect">
            <a:avLst/>
          </a:prstGeom>
          <a:gradFill rotWithShape="1">
            <a:gsLst>
              <a:gs pos="0">
                <a:schemeClr val="hlink"/>
              </a:gs>
              <a:gs pos="100000">
                <a:schemeClr val="hlink">
                  <a:gamma/>
                  <a:tint val="33333"/>
                  <a:invGamma/>
                </a:schemeClr>
              </a:gs>
            </a:gsLst>
            <a:lin ang="0" scaled="1"/>
          </a:gradFill>
          <a:ln w="9525">
            <a:noFill/>
            <a:miter lim="800000"/>
            <a:headEnd/>
            <a:tailEnd/>
          </a:ln>
          <a:effectLst/>
        </p:spPr>
        <p:txBody>
          <a:bodyPr wrap="none" anchor="ctr"/>
          <a:lstStyle/>
          <a:p>
            <a:endParaRPr lang="en-US">
              <a:latin typeface="Calibri" pitchFamily="34" charset="0"/>
            </a:endParaRPr>
          </a:p>
        </p:txBody>
      </p:sp>
      <p:sp>
        <p:nvSpPr>
          <p:cNvPr id="3141" name="Rectangle 69"/>
          <p:cNvSpPr>
            <a:spLocks noChangeArrowheads="1"/>
          </p:cNvSpPr>
          <p:nvPr/>
        </p:nvSpPr>
        <p:spPr bwMode="gray">
          <a:xfrm>
            <a:off x="8763000" y="-7938"/>
            <a:ext cx="381000" cy="314326"/>
          </a:xfrm>
          <a:prstGeom prst="rect">
            <a:avLst/>
          </a:prstGeom>
          <a:gradFill rotWithShape="1">
            <a:gsLst>
              <a:gs pos="0">
                <a:schemeClr val="accent1"/>
              </a:gs>
              <a:gs pos="100000">
                <a:schemeClr val="accent1">
                  <a:gamma/>
                  <a:tint val="24314"/>
                  <a:invGamma/>
                </a:schemeClr>
              </a:gs>
            </a:gsLst>
            <a:lin ang="5400000" scaled="1"/>
          </a:gradFill>
          <a:ln w="9525">
            <a:noFill/>
            <a:miter lim="800000"/>
            <a:headEnd/>
            <a:tailEnd/>
          </a:ln>
          <a:effectLst/>
        </p:spPr>
        <p:txBody>
          <a:bodyPr wrap="none" anchor="ctr"/>
          <a:lstStyle/>
          <a:p>
            <a:endParaRPr lang="en-US">
              <a:latin typeface="Calibri" pitchFamily="34" charset="0"/>
            </a:endParaRPr>
          </a:p>
        </p:txBody>
      </p:sp>
      <p:sp>
        <p:nvSpPr>
          <p:cNvPr id="3142" name="Rectangle 70"/>
          <p:cNvSpPr>
            <a:spLocks noChangeArrowheads="1"/>
          </p:cNvSpPr>
          <p:nvPr/>
        </p:nvSpPr>
        <p:spPr bwMode="gray">
          <a:xfrm>
            <a:off x="457200" y="6554788"/>
            <a:ext cx="2098675" cy="317500"/>
          </a:xfrm>
          <a:prstGeom prst="rect">
            <a:avLst/>
          </a:prstGeom>
          <a:gradFill rotWithShape="1">
            <a:gsLst>
              <a:gs pos="0">
                <a:schemeClr val="bg2">
                  <a:gamma/>
                  <a:tint val="36471"/>
                  <a:invGamma/>
                </a:schemeClr>
              </a:gs>
              <a:gs pos="100000">
                <a:schemeClr val="bg2"/>
              </a:gs>
            </a:gsLst>
            <a:lin ang="0" scaled="1"/>
          </a:gradFill>
          <a:ln w="9525">
            <a:noFill/>
            <a:miter lim="800000"/>
            <a:headEnd/>
            <a:tailEnd/>
          </a:ln>
          <a:effectLst/>
        </p:spPr>
        <p:txBody>
          <a:bodyPr wrap="none" anchor="ctr"/>
          <a:lstStyle/>
          <a:p>
            <a:endParaRPr lang="en-US">
              <a:latin typeface="Calibri" pitchFamily="34" charset="0"/>
            </a:endParaRPr>
          </a:p>
        </p:txBody>
      </p:sp>
      <p:sp>
        <p:nvSpPr>
          <p:cNvPr id="3143" name="Rectangle 71"/>
          <p:cNvSpPr>
            <a:spLocks noChangeArrowheads="1"/>
          </p:cNvSpPr>
          <p:nvPr/>
        </p:nvSpPr>
        <p:spPr bwMode="gray">
          <a:xfrm>
            <a:off x="0" y="6553200"/>
            <a:ext cx="457200" cy="319088"/>
          </a:xfrm>
          <a:prstGeom prst="rect">
            <a:avLst/>
          </a:prstGeom>
          <a:solidFill>
            <a:schemeClr val="bg2"/>
          </a:solidFill>
          <a:ln w="9525">
            <a:noFill/>
            <a:miter lim="800000"/>
            <a:headEnd/>
            <a:tailEnd/>
          </a:ln>
          <a:effectLst/>
        </p:spPr>
        <p:txBody>
          <a:bodyPr wrap="none" anchor="ctr"/>
          <a:lstStyle/>
          <a:p>
            <a:endParaRPr lang="en-US">
              <a:latin typeface="Calibri" pitchFamily="34" charset="0"/>
            </a:endParaRPr>
          </a:p>
        </p:txBody>
      </p:sp>
      <p:sp>
        <p:nvSpPr>
          <p:cNvPr id="3144" name="Rectangle 72"/>
          <p:cNvSpPr>
            <a:spLocks noChangeArrowheads="1"/>
          </p:cNvSpPr>
          <p:nvPr/>
        </p:nvSpPr>
        <p:spPr bwMode="gray">
          <a:xfrm>
            <a:off x="0" y="0"/>
            <a:ext cx="457200" cy="304800"/>
          </a:xfrm>
          <a:prstGeom prst="rect">
            <a:avLst/>
          </a:prstGeom>
          <a:solidFill>
            <a:schemeClr val="bg2"/>
          </a:solidFill>
          <a:ln w="9525">
            <a:noFill/>
            <a:miter lim="800000"/>
            <a:headEnd/>
            <a:tailEnd/>
          </a:ln>
          <a:effectLst/>
        </p:spPr>
        <p:txBody>
          <a:bodyPr wrap="none" anchor="ctr"/>
          <a:lstStyle/>
          <a:p>
            <a:endParaRPr lang="en-US">
              <a:latin typeface="Calibri" pitchFamily="34" charset="0"/>
            </a:endParaRPr>
          </a:p>
        </p:txBody>
      </p:sp>
      <p:sp>
        <p:nvSpPr>
          <p:cNvPr id="3145" name="Rectangle 73"/>
          <p:cNvSpPr>
            <a:spLocks noChangeArrowheads="1"/>
          </p:cNvSpPr>
          <p:nvPr/>
        </p:nvSpPr>
        <p:spPr bwMode="gray">
          <a:xfrm rot="5400000">
            <a:off x="-2213769" y="2510631"/>
            <a:ext cx="4876800" cy="465138"/>
          </a:xfrm>
          <a:prstGeom prst="rect">
            <a:avLst/>
          </a:prstGeom>
          <a:gradFill rotWithShape="1">
            <a:gsLst>
              <a:gs pos="0">
                <a:schemeClr val="hlink"/>
              </a:gs>
              <a:gs pos="100000">
                <a:schemeClr val="hlink">
                  <a:gamma/>
                  <a:tint val="33333"/>
                  <a:invGamma/>
                </a:schemeClr>
              </a:gs>
            </a:gsLst>
            <a:lin ang="0" scaled="1"/>
          </a:gradFill>
          <a:ln w="9525">
            <a:noFill/>
            <a:miter lim="800000"/>
            <a:headEnd/>
            <a:tailEnd/>
          </a:ln>
          <a:effectLst/>
        </p:spPr>
        <p:txBody>
          <a:bodyPr wrap="none" anchor="ctr"/>
          <a:lstStyle/>
          <a:p>
            <a:endParaRPr lang="en-US">
              <a:latin typeface="Calibri" pitchFamily="34" charset="0"/>
            </a:endParaRPr>
          </a:p>
        </p:txBody>
      </p:sp>
      <p:sp>
        <p:nvSpPr>
          <p:cNvPr id="3146" name="Rectangle 74"/>
          <p:cNvSpPr>
            <a:spLocks noChangeArrowheads="1"/>
          </p:cNvSpPr>
          <p:nvPr/>
        </p:nvSpPr>
        <p:spPr bwMode="gray">
          <a:xfrm rot="5400000">
            <a:off x="-575469" y="5520531"/>
            <a:ext cx="1600200" cy="465138"/>
          </a:xfrm>
          <a:prstGeom prst="rect">
            <a:avLst/>
          </a:prstGeom>
          <a:gradFill rotWithShape="1">
            <a:gsLst>
              <a:gs pos="0">
                <a:schemeClr val="accent2">
                  <a:gamma/>
                  <a:tint val="57647"/>
                  <a:invGamma/>
                </a:schemeClr>
              </a:gs>
              <a:gs pos="100000">
                <a:schemeClr val="accent2"/>
              </a:gs>
            </a:gsLst>
            <a:lin ang="0" scaled="1"/>
          </a:gradFill>
          <a:ln w="9525">
            <a:noFill/>
            <a:miter lim="800000"/>
            <a:headEnd/>
            <a:tailEnd/>
          </a:ln>
          <a:effectLst/>
        </p:spPr>
        <p:txBody>
          <a:bodyPr wrap="none" anchor="ctr"/>
          <a:lstStyle/>
          <a:p>
            <a:endParaRPr lang="en-US">
              <a:latin typeface="Calibri" pitchFamily="34" charset="0"/>
            </a:endParaRPr>
          </a:p>
        </p:txBody>
      </p:sp>
      <p:sp>
        <p:nvSpPr>
          <p:cNvPr id="3147" name="Rectangle 75"/>
          <p:cNvSpPr>
            <a:spLocks noChangeArrowheads="1"/>
          </p:cNvSpPr>
          <p:nvPr/>
        </p:nvSpPr>
        <p:spPr bwMode="ltGray">
          <a:xfrm>
            <a:off x="8769350" y="6538913"/>
            <a:ext cx="374650" cy="327025"/>
          </a:xfrm>
          <a:prstGeom prst="rect">
            <a:avLst/>
          </a:prstGeom>
          <a:gradFill rotWithShape="1">
            <a:gsLst>
              <a:gs pos="0">
                <a:schemeClr val="bg1"/>
              </a:gs>
              <a:gs pos="100000">
                <a:schemeClr val="bg1">
                  <a:gamma/>
                  <a:shade val="78824"/>
                  <a:invGamma/>
                </a:schemeClr>
              </a:gs>
            </a:gsLst>
            <a:lin ang="5400000" scaled="1"/>
          </a:gradFill>
          <a:ln w="9525">
            <a:noFill/>
            <a:miter lim="800000"/>
            <a:headEnd/>
            <a:tailEnd/>
          </a:ln>
          <a:effectLst/>
        </p:spPr>
        <p:txBody>
          <a:bodyPr wrap="none" anchor="ctr"/>
          <a:lstStyle/>
          <a:p>
            <a:endParaRPr lang="en-US">
              <a:latin typeface="Calibri" pitchFamily="34" charset="0"/>
            </a:endParaRPr>
          </a:p>
        </p:txBody>
      </p:sp>
      <p:sp>
        <p:nvSpPr>
          <p:cNvPr id="3148" name="Rectangle 76"/>
          <p:cNvSpPr>
            <a:spLocks noChangeArrowheads="1"/>
          </p:cNvSpPr>
          <p:nvPr/>
        </p:nvSpPr>
        <p:spPr bwMode="gray">
          <a:xfrm rot="5400000">
            <a:off x="6557962" y="3967163"/>
            <a:ext cx="4791075" cy="381000"/>
          </a:xfrm>
          <a:prstGeom prst="rect">
            <a:avLst/>
          </a:prstGeom>
          <a:gradFill rotWithShape="1">
            <a:gsLst>
              <a:gs pos="0">
                <a:schemeClr val="accent2">
                  <a:gamma/>
                  <a:tint val="57647"/>
                  <a:invGamma/>
                </a:schemeClr>
              </a:gs>
              <a:gs pos="100000">
                <a:schemeClr val="accent2"/>
              </a:gs>
            </a:gsLst>
            <a:lin ang="0" scaled="1"/>
          </a:gradFill>
          <a:ln w="9525">
            <a:noFill/>
            <a:miter lim="800000"/>
            <a:headEnd/>
            <a:tailEnd/>
          </a:ln>
          <a:effectLst/>
        </p:spPr>
        <p:txBody>
          <a:bodyPr wrap="none" anchor="ctr"/>
          <a:lstStyle/>
          <a:p>
            <a:endParaRPr lang="en-US">
              <a:latin typeface="Calibri" pitchFamily="34" charset="0"/>
            </a:endParaRPr>
          </a:p>
        </p:txBody>
      </p:sp>
      <p:sp>
        <p:nvSpPr>
          <p:cNvPr id="3149" name="Rectangle 77"/>
          <p:cNvSpPr>
            <a:spLocks noChangeArrowheads="1"/>
          </p:cNvSpPr>
          <p:nvPr/>
        </p:nvSpPr>
        <p:spPr bwMode="gray">
          <a:xfrm>
            <a:off x="8763000" y="1752600"/>
            <a:ext cx="381000" cy="152400"/>
          </a:xfrm>
          <a:prstGeom prst="rect">
            <a:avLst/>
          </a:prstGeom>
          <a:gradFill rotWithShape="1">
            <a:gsLst>
              <a:gs pos="0">
                <a:schemeClr val="folHlink"/>
              </a:gs>
              <a:gs pos="100000">
                <a:schemeClr val="folHlink">
                  <a:gamma/>
                  <a:tint val="72549"/>
                  <a:invGamma/>
                </a:schemeClr>
              </a:gs>
            </a:gsLst>
            <a:lin ang="5400000" scaled="1"/>
          </a:gradFill>
          <a:ln w="9525">
            <a:noFill/>
            <a:miter lim="800000"/>
            <a:headEnd/>
            <a:tailEnd/>
          </a:ln>
          <a:effectLst/>
        </p:spPr>
        <p:txBody>
          <a:bodyPr wrap="none" anchor="ctr"/>
          <a:lstStyle/>
          <a:p>
            <a:endParaRPr lang="en-US">
              <a:latin typeface="Calibri" pitchFamily="34" charset="0"/>
            </a:endParaRPr>
          </a:p>
        </p:txBody>
      </p:sp>
      <p:sp>
        <p:nvSpPr>
          <p:cNvPr id="3152" name="Line 80"/>
          <p:cNvSpPr>
            <a:spLocks noChangeShapeType="1"/>
          </p:cNvSpPr>
          <p:nvPr/>
        </p:nvSpPr>
        <p:spPr bwMode="auto">
          <a:xfrm>
            <a:off x="0" y="304800"/>
            <a:ext cx="9144000" cy="0"/>
          </a:xfrm>
          <a:prstGeom prst="line">
            <a:avLst/>
          </a:prstGeom>
          <a:noFill/>
          <a:ln w="9525">
            <a:solidFill>
              <a:schemeClr val="tx1"/>
            </a:solidFill>
            <a:round/>
            <a:headEnd/>
            <a:tailEnd/>
          </a:ln>
          <a:effectLst/>
        </p:spPr>
        <p:txBody>
          <a:bodyPr/>
          <a:lstStyle/>
          <a:p>
            <a:endParaRPr lang="en-US">
              <a:latin typeface="Calibri" pitchFamily="34" charset="0"/>
            </a:endParaRPr>
          </a:p>
        </p:txBody>
      </p:sp>
      <p:sp>
        <p:nvSpPr>
          <p:cNvPr id="3153" name="Line 81"/>
          <p:cNvSpPr>
            <a:spLocks noChangeShapeType="1"/>
          </p:cNvSpPr>
          <p:nvPr/>
        </p:nvSpPr>
        <p:spPr bwMode="auto">
          <a:xfrm>
            <a:off x="0" y="6553200"/>
            <a:ext cx="9144000" cy="0"/>
          </a:xfrm>
          <a:prstGeom prst="line">
            <a:avLst/>
          </a:prstGeom>
          <a:noFill/>
          <a:ln w="9525">
            <a:solidFill>
              <a:schemeClr val="tx1"/>
            </a:solidFill>
            <a:round/>
            <a:headEnd/>
            <a:tailEnd/>
          </a:ln>
          <a:effectLst/>
        </p:spPr>
        <p:txBody>
          <a:bodyPr/>
          <a:lstStyle/>
          <a:p>
            <a:endParaRPr lang="en-US">
              <a:latin typeface="Calibri" pitchFamily="34" charset="0"/>
            </a:endParaRPr>
          </a:p>
        </p:txBody>
      </p:sp>
      <p:sp>
        <p:nvSpPr>
          <p:cNvPr id="3154" name="Line 82"/>
          <p:cNvSpPr>
            <a:spLocks noChangeShapeType="1"/>
          </p:cNvSpPr>
          <p:nvPr/>
        </p:nvSpPr>
        <p:spPr bwMode="auto">
          <a:xfrm>
            <a:off x="457200" y="0"/>
            <a:ext cx="0" cy="6858000"/>
          </a:xfrm>
          <a:prstGeom prst="line">
            <a:avLst/>
          </a:prstGeom>
          <a:noFill/>
          <a:ln w="9525">
            <a:solidFill>
              <a:schemeClr val="tx1"/>
            </a:solidFill>
            <a:round/>
            <a:headEnd/>
            <a:tailEnd/>
          </a:ln>
          <a:effectLst/>
        </p:spPr>
        <p:txBody>
          <a:bodyPr/>
          <a:lstStyle/>
          <a:p>
            <a:endParaRPr lang="en-US">
              <a:latin typeface="Calibri" pitchFamily="34" charset="0"/>
            </a:endParaRPr>
          </a:p>
        </p:txBody>
      </p:sp>
      <p:sp>
        <p:nvSpPr>
          <p:cNvPr id="3155" name="Line 83"/>
          <p:cNvSpPr>
            <a:spLocks noChangeShapeType="1"/>
          </p:cNvSpPr>
          <p:nvPr/>
        </p:nvSpPr>
        <p:spPr bwMode="auto">
          <a:xfrm>
            <a:off x="8763000" y="0"/>
            <a:ext cx="0" cy="6858000"/>
          </a:xfrm>
          <a:prstGeom prst="line">
            <a:avLst/>
          </a:prstGeom>
          <a:noFill/>
          <a:ln w="9525">
            <a:solidFill>
              <a:schemeClr val="tx1"/>
            </a:solidFill>
            <a:round/>
            <a:headEnd/>
            <a:tailEnd/>
          </a:ln>
          <a:effectLst/>
        </p:spPr>
        <p:txBody>
          <a:bodyPr/>
          <a:lstStyle/>
          <a:p>
            <a:endParaRPr lang="en-US">
              <a:latin typeface="Calibri" pitchFamily="34" charset="0"/>
            </a:endParaRPr>
          </a:p>
        </p:txBody>
      </p:sp>
      <p:sp>
        <p:nvSpPr>
          <p:cNvPr id="3156" name="Line 84"/>
          <p:cNvSpPr>
            <a:spLocks noChangeShapeType="1"/>
          </p:cNvSpPr>
          <p:nvPr/>
        </p:nvSpPr>
        <p:spPr bwMode="auto">
          <a:xfrm flipH="1">
            <a:off x="0" y="4953000"/>
            <a:ext cx="457200" cy="0"/>
          </a:xfrm>
          <a:prstGeom prst="line">
            <a:avLst/>
          </a:prstGeom>
          <a:noFill/>
          <a:ln w="9525">
            <a:solidFill>
              <a:schemeClr val="tx1"/>
            </a:solidFill>
            <a:round/>
            <a:headEnd/>
            <a:tailEnd/>
          </a:ln>
          <a:effectLst/>
        </p:spPr>
        <p:txBody>
          <a:bodyPr/>
          <a:lstStyle/>
          <a:p>
            <a:endParaRPr lang="en-US">
              <a:latin typeface="Calibri" pitchFamily="34" charset="0"/>
            </a:endParaRPr>
          </a:p>
        </p:txBody>
      </p:sp>
      <p:sp>
        <p:nvSpPr>
          <p:cNvPr id="3157" name="Line 85"/>
          <p:cNvSpPr>
            <a:spLocks noChangeShapeType="1"/>
          </p:cNvSpPr>
          <p:nvPr/>
        </p:nvSpPr>
        <p:spPr bwMode="auto">
          <a:xfrm>
            <a:off x="8763000" y="1752600"/>
            <a:ext cx="381000" cy="0"/>
          </a:xfrm>
          <a:prstGeom prst="line">
            <a:avLst/>
          </a:prstGeom>
          <a:noFill/>
          <a:ln w="9525">
            <a:solidFill>
              <a:schemeClr val="tx1"/>
            </a:solidFill>
            <a:round/>
            <a:headEnd/>
            <a:tailEnd/>
          </a:ln>
          <a:effectLst/>
        </p:spPr>
        <p:txBody>
          <a:bodyPr/>
          <a:lstStyle/>
          <a:p>
            <a:endParaRPr lang="en-US">
              <a:latin typeface="Calibri" pitchFamily="34" charset="0"/>
            </a:endParaRPr>
          </a:p>
        </p:txBody>
      </p:sp>
      <p:sp>
        <p:nvSpPr>
          <p:cNvPr id="3158" name="Line 86"/>
          <p:cNvSpPr>
            <a:spLocks noChangeShapeType="1"/>
          </p:cNvSpPr>
          <p:nvPr/>
        </p:nvSpPr>
        <p:spPr bwMode="auto">
          <a:xfrm>
            <a:off x="8763000" y="1905000"/>
            <a:ext cx="381000" cy="0"/>
          </a:xfrm>
          <a:prstGeom prst="line">
            <a:avLst/>
          </a:prstGeom>
          <a:noFill/>
          <a:ln w="9525">
            <a:solidFill>
              <a:schemeClr val="tx1"/>
            </a:solidFill>
            <a:round/>
            <a:headEnd/>
            <a:tailEnd/>
          </a:ln>
          <a:effectLst/>
        </p:spPr>
        <p:txBody>
          <a:bodyPr/>
          <a:lstStyle/>
          <a:p>
            <a:endParaRPr lang="en-US">
              <a:latin typeface="Calibri" pitchFamily="34" charset="0"/>
            </a:endParaRPr>
          </a:p>
        </p:txBody>
      </p:sp>
      <p:sp>
        <p:nvSpPr>
          <p:cNvPr id="3159" name="Line 87"/>
          <p:cNvSpPr>
            <a:spLocks noChangeShapeType="1"/>
          </p:cNvSpPr>
          <p:nvPr/>
        </p:nvSpPr>
        <p:spPr bwMode="auto">
          <a:xfrm>
            <a:off x="2543175" y="6553200"/>
            <a:ext cx="0" cy="304800"/>
          </a:xfrm>
          <a:prstGeom prst="line">
            <a:avLst/>
          </a:prstGeom>
          <a:noFill/>
          <a:ln w="9525">
            <a:solidFill>
              <a:schemeClr val="tx1"/>
            </a:solidFill>
            <a:round/>
            <a:headEnd/>
            <a:tailEnd/>
          </a:ln>
          <a:effectLst/>
        </p:spPr>
        <p:txBody>
          <a:bodyPr/>
          <a:lstStyle/>
          <a:p>
            <a:endParaRPr lang="en-US">
              <a:latin typeface="Calibri" pitchFamily="34" charset="0"/>
            </a:endParaRPr>
          </a:p>
        </p:txBody>
      </p:sp>
      <p:sp>
        <p:nvSpPr>
          <p:cNvPr id="3160" name="Line 88"/>
          <p:cNvSpPr>
            <a:spLocks noChangeShapeType="1"/>
          </p:cNvSpPr>
          <p:nvPr/>
        </p:nvSpPr>
        <p:spPr bwMode="auto">
          <a:xfrm flipV="1">
            <a:off x="6672263" y="0"/>
            <a:ext cx="0" cy="304800"/>
          </a:xfrm>
          <a:prstGeom prst="line">
            <a:avLst/>
          </a:prstGeom>
          <a:noFill/>
          <a:ln w="9525">
            <a:solidFill>
              <a:schemeClr val="tx1"/>
            </a:solidFill>
            <a:round/>
            <a:headEnd/>
            <a:tailEnd/>
          </a:ln>
          <a:effectLst/>
        </p:spPr>
        <p:txBody>
          <a:bodyPr/>
          <a:lstStyle/>
          <a:p>
            <a:endParaRPr lang="en-US">
              <a:latin typeface="Calibri"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atin typeface="Cambria" pitchFamily="18" charset="0"/>
              </a:defRPr>
            </a:lvl1pPr>
          </a:lstStyle>
          <a:p>
            <a:r>
              <a:rPr lang="en-US" smtClean="0"/>
              <a:t>Click to edit Master title style</a:t>
            </a:r>
            <a:endParaRPr lang="en-US"/>
          </a:p>
        </p:txBody>
      </p:sp>
      <p:sp>
        <p:nvSpPr>
          <p:cNvPr id="3" name="Content Placeholder 2"/>
          <p:cNvSpPr>
            <a:spLocks noGrp="1"/>
          </p:cNvSpPr>
          <p:nvPr>
            <p:ph idx="1"/>
          </p:nvPr>
        </p:nvSpPr>
        <p:spPr>
          <a:xfrm>
            <a:off x="467544" y="1052736"/>
            <a:ext cx="8280920" cy="5256584"/>
          </a:xfrm>
        </p:spPr>
        <p:txBody>
          <a:bodyPr/>
          <a:lstStyle>
            <a:lvl1pPr marL="363538" indent="-363538">
              <a:buFont typeface="Wingdings" pitchFamily="2" charset="2"/>
              <a:buChar char="v"/>
              <a:defRPr sz="2200">
                <a:latin typeface="Cambria" pitchFamily="18" charset="0"/>
              </a:defRPr>
            </a:lvl1pPr>
            <a:lvl2pPr marL="538163" indent="-174625">
              <a:buFont typeface="Wingdings" pitchFamily="2" charset="2"/>
              <a:buChar char="§"/>
              <a:defRPr sz="2000">
                <a:latin typeface="Calibri" pitchFamily="34" charset="0"/>
              </a:defRPr>
            </a:lvl2pPr>
            <a:lvl3pPr marL="714375" indent="-176213">
              <a:defRPr sz="1800">
                <a:latin typeface="Calibri" pitchFamily="34" charset="0"/>
              </a:defRPr>
            </a:lvl3pPr>
            <a:lvl4pPr marL="901700" indent="-187325">
              <a:buFont typeface="Arial" pitchFamily="34" charset="0"/>
              <a:buChar char="-"/>
              <a:defRPr sz="1800">
                <a:latin typeface="Calibri" pitchFamily="34" charset="0"/>
              </a:defRPr>
            </a:lvl4pPr>
            <a:lvl5pPr marL="1076325" indent="-174625">
              <a:buFont typeface="Symbol" pitchFamily="18" charset="2"/>
              <a:buChar char=""/>
              <a:defRPr sz="1800">
                <a:latin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2"/>
          </p:nvPr>
        </p:nvSpPr>
        <p:spPr>
          <a:xfrm>
            <a:off x="457200" y="6640909"/>
            <a:ext cx="2133600" cy="244475"/>
          </a:xfrm>
        </p:spPr>
        <p:txBody>
          <a:bodyPr/>
          <a:lstStyle>
            <a:lvl1pPr>
              <a:defRPr>
                <a:latin typeface="Calibri" pitchFamily="34" charset="0"/>
              </a:defRPr>
            </a:lvl1pPr>
          </a:lstStyle>
          <a:p>
            <a:fld id="{6A5CF86B-A3A8-4F60-9071-CE2CA55D57BC}" type="datetime1">
              <a:rPr lang="en-US" smtClean="0"/>
              <a:pPr/>
              <a:t>10/8/2014</a:t>
            </a:fld>
            <a:endParaRPr lang="en-US"/>
          </a:p>
        </p:txBody>
      </p:sp>
      <p:sp>
        <p:nvSpPr>
          <p:cNvPr id="5" name="Slide Number Placeholder 4"/>
          <p:cNvSpPr>
            <a:spLocks noGrp="1"/>
          </p:cNvSpPr>
          <p:nvPr>
            <p:ph type="sldNum" sz="quarter" idx="11"/>
          </p:nvPr>
        </p:nvSpPr>
        <p:spPr>
          <a:xfrm>
            <a:off x="6614864" y="6640909"/>
            <a:ext cx="2133600" cy="244475"/>
          </a:xfrm>
        </p:spPr>
        <p:txBody>
          <a:bodyPr/>
          <a:lstStyle>
            <a:lvl1pPr>
              <a:defRPr>
                <a:latin typeface="Calibri" pitchFamily="34" charset="0"/>
              </a:defRPr>
            </a:lvl1pPr>
          </a:lstStyle>
          <a:p>
            <a:fld id="{789AD9A7-4C5F-48F4-8BEE-536531D29F44}" type="slidenum">
              <a:rPr lang="en-US" smtClean="0"/>
              <a:pPr/>
              <a:t>‹#›</a:t>
            </a:fld>
            <a:r>
              <a:rPr lang="en-US" smtClean="0"/>
              <a:t>/24</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3600" b="1" cap="all">
                <a:latin typeface="Cambria" pitchFamily="18" charset="0"/>
              </a:defRPr>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atin typeface="Cambria" pitchFamily="18"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5" name="Slide Number Placeholder 4"/>
          <p:cNvSpPr>
            <a:spLocks noGrp="1"/>
          </p:cNvSpPr>
          <p:nvPr>
            <p:ph type="sldNum" sz="quarter" idx="11"/>
          </p:nvPr>
        </p:nvSpPr>
        <p:spPr/>
        <p:txBody>
          <a:bodyPr/>
          <a:lstStyle>
            <a:lvl1pPr>
              <a:defRPr>
                <a:latin typeface="Calibri" pitchFamily="34" charset="0"/>
              </a:defRPr>
            </a:lvl1pPr>
          </a:lstStyle>
          <a:p>
            <a:fld id="{789AD9A7-4C5F-48F4-8BEE-536531D29F44}" type="slidenum">
              <a:rPr lang="en-US" smtClean="0"/>
              <a:pPr/>
              <a:t>‹#›</a:t>
            </a:fld>
            <a:r>
              <a:rPr lang="en-US" smtClean="0"/>
              <a:t>/24</a:t>
            </a:r>
            <a:endParaRPr lang="en-US"/>
          </a:p>
        </p:txBody>
      </p:sp>
      <p:sp>
        <p:nvSpPr>
          <p:cNvPr id="6" name="Date Placeholder 5"/>
          <p:cNvSpPr>
            <a:spLocks noGrp="1"/>
          </p:cNvSpPr>
          <p:nvPr>
            <p:ph type="dt" sz="half" idx="12"/>
          </p:nvPr>
        </p:nvSpPr>
        <p:spPr/>
        <p:txBody>
          <a:bodyPr/>
          <a:lstStyle>
            <a:lvl1pPr>
              <a:defRPr>
                <a:latin typeface="Calibri" pitchFamily="34" charset="0"/>
              </a:defRPr>
            </a:lvl1pPr>
          </a:lstStyle>
          <a:p>
            <a:fld id="{9441C5D4-2EFE-4BAE-A1EA-C79680373145}" type="datetime1">
              <a:rPr lang="en-US" smtClean="0"/>
              <a:pPr/>
              <a:t>10/8/2014</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228725"/>
            <a:ext cx="3935413" cy="492125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97413" y="1228725"/>
            <a:ext cx="3935412" cy="492125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1"/>
          </p:nvPr>
        </p:nvSpPr>
        <p:spPr/>
        <p:txBody>
          <a:bodyPr/>
          <a:lstStyle>
            <a:lvl1pPr>
              <a:defRPr/>
            </a:lvl1pPr>
          </a:lstStyle>
          <a:p>
            <a:fld id="{789AD9A7-4C5F-48F4-8BEE-536531D29F44}" type="slidenum">
              <a:rPr lang="en-US" smtClean="0"/>
              <a:pPr/>
              <a:t>‹#›</a:t>
            </a:fld>
            <a:endParaRPr lang="en-US"/>
          </a:p>
        </p:txBody>
      </p:sp>
      <p:sp>
        <p:nvSpPr>
          <p:cNvPr id="7" name="Date Placeholder 6"/>
          <p:cNvSpPr>
            <a:spLocks noGrp="1"/>
          </p:cNvSpPr>
          <p:nvPr>
            <p:ph type="dt" sz="half" idx="12"/>
          </p:nvPr>
        </p:nvSpPr>
        <p:spPr/>
        <p:txBody>
          <a:bodyPr/>
          <a:lstStyle>
            <a:lvl1pPr>
              <a:defRPr/>
            </a:lvl1pPr>
          </a:lstStyle>
          <a:p>
            <a:fld id="{A4EB1CBC-356F-4A9B-BE99-A661A0F8061A}" type="datetime1">
              <a:rPr lang="en-US" smtClean="0"/>
              <a:pPr/>
              <a:t>10/8/2014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7560840" cy="764704"/>
          </a:xfrm>
        </p:spPr>
        <p:txBody>
          <a:bodyPr/>
          <a:lstStyle>
            <a:lvl1pPr>
              <a:defRPr sz="2400"/>
            </a:lvl1pPr>
          </a:lstStyle>
          <a:p>
            <a:r>
              <a:rPr lang="en-US" smtClean="0"/>
              <a:t>Click to edit Master title style</a:t>
            </a:r>
            <a:endParaRPr lang="en-US"/>
          </a:p>
        </p:txBody>
      </p:sp>
      <p:sp>
        <p:nvSpPr>
          <p:cNvPr id="3" name="Text Placeholder 2"/>
          <p:cNvSpPr>
            <a:spLocks noGrp="1"/>
          </p:cNvSpPr>
          <p:nvPr>
            <p:ph type="body" idx="1"/>
          </p:nvPr>
        </p:nvSpPr>
        <p:spPr>
          <a:xfrm>
            <a:off x="457200" y="980728"/>
            <a:ext cx="4040188" cy="639762"/>
          </a:xfrm>
        </p:spPr>
        <p:txBody>
          <a:bodyPr anchor="b"/>
          <a:lstStyle>
            <a:lvl1pPr marL="0" indent="0">
              <a:buNone/>
              <a:defRPr sz="2200" b="1">
                <a:latin typeface="Cambria"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20489"/>
            <a:ext cx="4040188" cy="4976863"/>
          </a:xfrm>
        </p:spPr>
        <p:txBody>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980728"/>
            <a:ext cx="4103439" cy="639762"/>
          </a:xfrm>
        </p:spPr>
        <p:txBody>
          <a:bodyPr anchor="b"/>
          <a:lstStyle>
            <a:lvl1pPr marL="0" indent="0">
              <a:buNone/>
              <a:defRPr sz="2200" b="1">
                <a:latin typeface="Cambria"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620489"/>
            <a:ext cx="4103439" cy="4976863"/>
          </a:xfrm>
        </p:spPr>
        <p:txBody>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7"/>
          <p:cNvSpPr>
            <a:spLocks noGrp="1"/>
          </p:cNvSpPr>
          <p:nvPr>
            <p:ph type="sldNum" sz="quarter" idx="11"/>
          </p:nvPr>
        </p:nvSpPr>
        <p:spPr/>
        <p:txBody>
          <a:bodyPr/>
          <a:lstStyle>
            <a:lvl1pPr>
              <a:defRPr/>
            </a:lvl1pPr>
          </a:lstStyle>
          <a:p>
            <a:fld id="{789AD9A7-4C5F-48F4-8BEE-536531D29F44}" type="slidenum">
              <a:rPr lang="en-US" smtClean="0"/>
              <a:pPr/>
              <a:t>‹#›</a:t>
            </a:fld>
            <a:r>
              <a:rPr lang="en-US" smtClean="0"/>
              <a:t>/24</a:t>
            </a:r>
            <a:endParaRPr lang="en-US"/>
          </a:p>
        </p:txBody>
      </p:sp>
      <p:sp>
        <p:nvSpPr>
          <p:cNvPr id="9" name="Date Placeholder 8"/>
          <p:cNvSpPr>
            <a:spLocks noGrp="1"/>
          </p:cNvSpPr>
          <p:nvPr>
            <p:ph type="dt" sz="half" idx="12"/>
          </p:nvPr>
        </p:nvSpPr>
        <p:spPr/>
        <p:txBody>
          <a:bodyPr/>
          <a:lstStyle>
            <a:lvl1pPr>
              <a:defRPr/>
            </a:lvl1pPr>
          </a:lstStyle>
          <a:p>
            <a:fld id="{2CCFDDD0-F4D8-4C6A-BED8-9A1D0A0CED81}" type="datetime1">
              <a:rPr lang="en-US" smtClean="0"/>
              <a:pPr/>
              <a:t>10/8/2014</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Slide Number Placeholder 3"/>
          <p:cNvSpPr>
            <a:spLocks noGrp="1"/>
          </p:cNvSpPr>
          <p:nvPr>
            <p:ph type="sldNum" sz="quarter" idx="11"/>
          </p:nvPr>
        </p:nvSpPr>
        <p:spPr/>
        <p:txBody>
          <a:bodyPr/>
          <a:lstStyle>
            <a:lvl1pPr>
              <a:defRPr/>
            </a:lvl1pPr>
          </a:lstStyle>
          <a:p>
            <a:fld id="{789AD9A7-4C5F-48F4-8BEE-536531D29F44}" type="slidenum">
              <a:rPr lang="en-US" smtClean="0"/>
              <a:pPr/>
              <a:t>‹#›</a:t>
            </a:fld>
            <a:r>
              <a:rPr lang="en-US" smtClean="0"/>
              <a:t>/24</a:t>
            </a:r>
            <a:endParaRPr lang="en-US"/>
          </a:p>
        </p:txBody>
      </p:sp>
      <p:sp>
        <p:nvSpPr>
          <p:cNvPr id="5" name="Date Placeholder 4"/>
          <p:cNvSpPr>
            <a:spLocks noGrp="1"/>
          </p:cNvSpPr>
          <p:nvPr>
            <p:ph type="dt" sz="half" idx="12"/>
          </p:nvPr>
        </p:nvSpPr>
        <p:spPr/>
        <p:txBody>
          <a:bodyPr/>
          <a:lstStyle>
            <a:lvl1pPr>
              <a:defRPr/>
            </a:lvl1pPr>
          </a:lstStyle>
          <a:p>
            <a:fld id="{6BA56F33-C826-4F38-A4D8-9F154FAE9055}" type="datetime1">
              <a:rPr lang="en-US" smtClean="0"/>
              <a:pPr/>
              <a:t>10/8/2014</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lvl1pPr>
              <a:defRPr/>
            </a:lvl1pPr>
          </a:lstStyle>
          <a:p>
            <a:fld id="{789AD9A7-4C5F-48F4-8BEE-536531D29F44}" type="slidenum">
              <a:rPr lang="en-US" smtClean="0"/>
              <a:pPr/>
              <a:t>‹#›</a:t>
            </a:fld>
            <a:r>
              <a:rPr lang="en-US" smtClean="0"/>
              <a:t>/24</a:t>
            </a:r>
            <a:endParaRPr lang="en-US"/>
          </a:p>
        </p:txBody>
      </p:sp>
      <p:sp>
        <p:nvSpPr>
          <p:cNvPr id="4" name="Date Placeholder 3"/>
          <p:cNvSpPr>
            <a:spLocks noGrp="1"/>
          </p:cNvSpPr>
          <p:nvPr>
            <p:ph type="dt" sz="half" idx="12"/>
          </p:nvPr>
        </p:nvSpPr>
        <p:spPr/>
        <p:txBody>
          <a:bodyPr/>
          <a:lstStyle>
            <a:lvl1pPr>
              <a:defRPr/>
            </a:lvl1pPr>
          </a:lstStyle>
          <a:p>
            <a:fld id="{82147BB8-0156-465D-B1BC-3576F454CECE}" type="datetime1">
              <a:rPr lang="en-US" smtClean="0"/>
              <a:pPr/>
              <a:t>10/8/2014</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970806"/>
            <a:ext cx="3008313" cy="1162050"/>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3575050" y="980728"/>
            <a:ext cx="5111750" cy="5616624"/>
          </a:xfrm>
        </p:spPr>
        <p:txBody>
          <a:bodyPr/>
          <a:lstStyle>
            <a:lvl1pPr>
              <a:defRPr sz="2200">
                <a:latin typeface="Calibri" pitchFamily="34" charset="0"/>
              </a:defRPr>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2132856"/>
            <a:ext cx="3008313" cy="446449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Slide Number Placeholder 5"/>
          <p:cNvSpPr>
            <a:spLocks noGrp="1"/>
          </p:cNvSpPr>
          <p:nvPr>
            <p:ph type="sldNum" sz="quarter" idx="11"/>
          </p:nvPr>
        </p:nvSpPr>
        <p:spPr/>
        <p:txBody>
          <a:bodyPr/>
          <a:lstStyle>
            <a:lvl1pPr>
              <a:defRPr/>
            </a:lvl1pPr>
          </a:lstStyle>
          <a:p>
            <a:fld id="{789AD9A7-4C5F-48F4-8BEE-536531D29F44}" type="slidenum">
              <a:rPr lang="en-US" smtClean="0"/>
              <a:pPr/>
              <a:t>‹#›</a:t>
            </a:fld>
            <a:r>
              <a:rPr lang="en-US" smtClean="0"/>
              <a:t>/24</a:t>
            </a:r>
            <a:endParaRPr lang="en-US"/>
          </a:p>
        </p:txBody>
      </p:sp>
      <p:sp>
        <p:nvSpPr>
          <p:cNvPr id="7" name="Date Placeholder 6"/>
          <p:cNvSpPr>
            <a:spLocks noGrp="1"/>
          </p:cNvSpPr>
          <p:nvPr>
            <p:ph type="dt" sz="half" idx="12"/>
          </p:nvPr>
        </p:nvSpPr>
        <p:spPr/>
        <p:txBody>
          <a:bodyPr/>
          <a:lstStyle>
            <a:lvl1pPr>
              <a:defRPr/>
            </a:lvl1pPr>
          </a:lstStyle>
          <a:p>
            <a:fld id="{CB1E9BF3-D68F-4C18-BA41-C195F6380175}" type="datetime1">
              <a:rPr lang="en-US" smtClean="0"/>
              <a:pPr/>
              <a:t>10/8/2014</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5225752"/>
            <a:ext cx="5486400" cy="566738"/>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792288" y="1124745"/>
            <a:ext cx="5486400" cy="4027982"/>
          </a:xfrm>
        </p:spPr>
        <p:txBody>
          <a:bodyPr/>
          <a:lstStyle>
            <a:lvl1pPr marL="0" indent="0">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792490"/>
            <a:ext cx="5486400" cy="804862"/>
          </a:xfrm>
        </p:spPr>
        <p:txBody>
          <a:bodyPr/>
          <a:lstStyle>
            <a:lvl1pPr marL="0" indent="0">
              <a:buNone/>
              <a:defRPr sz="1800">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Slide Number Placeholder 5"/>
          <p:cNvSpPr>
            <a:spLocks noGrp="1"/>
          </p:cNvSpPr>
          <p:nvPr>
            <p:ph type="sldNum" sz="quarter" idx="11"/>
          </p:nvPr>
        </p:nvSpPr>
        <p:spPr/>
        <p:txBody>
          <a:bodyPr/>
          <a:lstStyle>
            <a:lvl1pPr>
              <a:defRPr/>
            </a:lvl1pPr>
          </a:lstStyle>
          <a:p>
            <a:fld id="{789AD9A7-4C5F-48F4-8BEE-536531D29F44}" type="slidenum">
              <a:rPr lang="en-US" smtClean="0"/>
              <a:pPr/>
              <a:t>‹#›</a:t>
            </a:fld>
            <a:r>
              <a:rPr lang="en-US" smtClean="0"/>
              <a:t>/24</a:t>
            </a:r>
            <a:endParaRPr lang="en-US"/>
          </a:p>
        </p:txBody>
      </p:sp>
      <p:sp>
        <p:nvSpPr>
          <p:cNvPr id="7" name="Date Placeholder 6"/>
          <p:cNvSpPr>
            <a:spLocks noGrp="1"/>
          </p:cNvSpPr>
          <p:nvPr>
            <p:ph type="dt" sz="half" idx="12"/>
          </p:nvPr>
        </p:nvSpPr>
        <p:spPr/>
        <p:txBody>
          <a:bodyPr/>
          <a:lstStyle>
            <a:lvl1pPr>
              <a:defRPr/>
            </a:lvl1pPr>
          </a:lstStyle>
          <a:p>
            <a:fld id="{F08883D3-152A-474A-B9FC-FACA092CA06E}" type="datetime1">
              <a:rPr lang="en-US" smtClean="0"/>
              <a:pPr/>
              <a:t>10/8/2014</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a:xfrm>
            <a:off x="5791200" y="6248400"/>
            <a:ext cx="2895600" cy="334963"/>
          </a:xfrm>
          <a:prstGeom prst="rect">
            <a:avLst/>
          </a:prstGeom>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789AD9A7-4C5F-48F4-8BEE-536531D29F44}" type="slidenum">
              <a:rPr lang="en-US" smtClean="0"/>
              <a:pPr/>
              <a:t>‹#›</a:t>
            </a:fld>
            <a:endParaRPr lang="en-US"/>
          </a:p>
        </p:txBody>
      </p:sp>
      <p:sp>
        <p:nvSpPr>
          <p:cNvPr id="6" name="Date Placeholder 5"/>
          <p:cNvSpPr>
            <a:spLocks noGrp="1"/>
          </p:cNvSpPr>
          <p:nvPr>
            <p:ph type="dt" sz="half" idx="12"/>
          </p:nvPr>
        </p:nvSpPr>
        <p:spPr/>
        <p:txBody>
          <a:bodyPr/>
          <a:lstStyle>
            <a:lvl1pPr>
              <a:defRPr/>
            </a:lvl1pPr>
          </a:lstStyle>
          <a:p>
            <a:fld id="{0206E2FB-510E-4D9B-A7F5-F4E0220F8AF0}" type="datetime1">
              <a:rPr lang="en-US" smtClean="0"/>
              <a:pPr/>
              <a:t>10/8/2014</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122238"/>
            <a:ext cx="2005012" cy="60277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22238"/>
            <a:ext cx="5865813" cy="60277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a:xfrm>
            <a:off x="5791200" y="6248400"/>
            <a:ext cx="2895600" cy="334963"/>
          </a:xfrm>
          <a:prstGeom prst="rect">
            <a:avLst/>
          </a:prstGeom>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789AD9A7-4C5F-48F4-8BEE-536531D29F44}" type="slidenum">
              <a:rPr lang="en-US" smtClean="0"/>
              <a:pPr/>
              <a:t>‹#›</a:t>
            </a:fld>
            <a:endParaRPr lang="en-US"/>
          </a:p>
        </p:txBody>
      </p:sp>
      <p:sp>
        <p:nvSpPr>
          <p:cNvPr id="6" name="Date Placeholder 5"/>
          <p:cNvSpPr>
            <a:spLocks noGrp="1"/>
          </p:cNvSpPr>
          <p:nvPr>
            <p:ph type="dt" sz="half" idx="12"/>
          </p:nvPr>
        </p:nvSpPr>
        <p:spPr/>
        <p:txBody>
          <a:bodyPr/>
          <a:lstStyle>
            <a:lvl1pPr>
              <a:defRPr/>
            </a:lvl1pPr>
          </a:lstStyle>
          <a:p>
            <a:fld id="{558E2DE1-EC11-4671-AE28-E6CD0049CFD6}" type="datetime1">
              <a:rPr lang="en-US" smtClean="0"/>
              <a:pPr/>
              <a:t>10/8/2014</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90600" y="122238"/>
            <a:ext cx="6705600" cy="5635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228725"/>
            <a:ext cx="8023225" cy="4921250"/>
          </a:xfrm>
        </p:spPr>
        <p:txBody>
          <a:bodyPr/>
          <a:lstStyle/>
          <a:p>
            <a:r>
              <a:rPr lang="en-US" smtClean="0"/>
              <a:t>Click icon to add table</a:t>
            </a:r>
            <a:endParaRPr lang="en-US"/>
          </a:p>
        </p:txBody>
      </p:sp>
      <p:sp>
        <p:nvSpPr>
          <p:cNvPr id="4" name="Footer Placeholder 3"/>
          <p:cNvSpPr>
            <a:spLocks noGrp="1"/>
          </p:cNvSpPr>
          <p:nvPr>
            <p:ph type="ftr" sz="quarter" idx="10"/>
          </p:nvPr>
        </p:nvSpPr>
        <p:spPr>
          <a:xfrm>
            <a:off x="5791200" y="6248400"/>
            <a:ext cx="2895600" cy="334963"/>
          </a:xfrm>
          <a:prstGeom prst="rect">
            <a:avLst/>
          </a:prstGeom>
        </p:spPr>
        <p:txBody>
          <a:bodyPr/>
          <a:lstStyle>
            <a:lvl1pPr>
              <a:defRPr/>
            </a:lvl1pPr>
          </a:lstStyle>
          <a:p>
            <a:endParaRPr lang="en-US"/>
          </a:p>
        </p:txBody>
      </p:sp>
      <p:sp>
        <p:nvSpPr>
          <p:cNvPr id="5" name="Slide Number Placeholder 4"/>
          <p:cNvSpPr>
            <a:spLocks noGrp="1"/>
          </p:cNvSpPr>
          <p:nvPr>
            <p:ph type="sldNum" sz="quarter" idx="11"/>
          </p:nvPr>
        </p:nvSpPr>
        <p:spPr>
          <a:xfrm>
            <a:off x="3429000" y="6338888"/>
            <a:ext cx="2133600" cy="244475"/>
          </a:xfrm>
        </p:spPr>
        <p:txBody>
          <a:bodyPr/>
          <a:lstStyle>
            <a:lvl1pPr>
              <a:defRPr/>
            </a:lvl1pPr>
          </a:lstStyle>
          <a:p>
            <a:fld id="{789AD9A7-4C5F-48F4-8BEE-536531D29F44}" type="slidenum">
              <a:rPr lang="en-US" smtClean="0"/>
              <a:pPr/>
              <a:t>‹#›</a:t>
            </a:fld>
            <a:endParaRPr lang="en-US"/>
          </a:p>
        </p:txBody>
      </p:sp>
      <p:sp>
        <p:nvSpPr>
          <p:cNvPr id="6" name="Date Placeholder 5"/>
          <p:cNvSpPr>
            <a:spLocks noGrp="1"/>
          </p:cNvSpPr>
          <p:nvPr>
            <p:ph type="dt" sz="half" idx="12"/>
          </p:nvPr>
        </p:nvSpPr>
        <p:spPr>
          <a:xfrm>
            <a:off x="457200" y="6324600"/>
            <a:ext cx="2133600" cy="244475"/>
          </a:xfrm>
        </p:spPr>
        <p:txBody>
          <a:bodyPr/>
          <a:lstStyle>
            <a:lvl1pPr>
              <a:defRPr/>
            </a:lvl1pPr>
          </a:lstStyle>
          <a:p>
            <a:fld id="{B77B480B-A6CE-4BBD-855A-7750173E07FB}" type="datetime1">
              <a:rPr lang="en-US" smtClean="0"/>
              <a:pPr/>
              <a:t>10/8/2014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
          </a:schemeClr>
        </a:solidFill>
        <a:effectLst/>
      </p:bgPr>
    </p:bg>
    <p:spTree>
      <p:nvGrpSpPr>
        <p:cNvPr id="1" name=""/>
        <p:cNvGrpSpPr/>
        <p:nvPr/>
      </p:nvGrpSpPr>
      <p:grpSpPr>
        <a:xfrm>
          <a:off x="0" y="0"/>
          <a:ext cx="0" cy="0"/>
          <a:chOff x="0" y="0"/>
          <a:chExt cx="0" cy="0"/>
        </a:xfrm>
      </p:grpSpPr>
      <p:sp>
        <p:nvSpPr>
          <p:cNvPr id="1093" name="Rectangle 69"/>
          <p:cNvSpPr>
            <a:spLocks noChangeArrowheads="1"/>
          </p:cNvSpPr>
          <p:nvPr/>
        </p:nvSpPr>
        <p:spPr bwMode="gray">
          <a:xfrm>
            <a:off x="457200" y="0"/>
            <a:ext cx="8477250" cy="768350"/>
          </a:xfrm>
          <a:prstGeom prst="rect">
            <a:avLst/>
          </a:prstGeom>
          <a:gradFill rotWithShape="1">
            <a:gsLst>
              <a:gs pos="0">
                <a:schemeClr val="bg2">
                  <a:gamma/>
                  <a:tint val="0"/>
                  <a:invGamma/>
                </a:schemeClr>
              </a:gs>
              <a:gs pos="100000">
                <a:schemeClr val="bg2"/>
              </a:gs>
            </a:gsLst>
            <a:lin ang="0" scaled="1"/>
          </a:gradFill>
          <a:ln w="9525">
            <a:noFill/>
            <a:miter lim="800000"/>
            <a:headEnd/>
            <a:tailEnd/>
          </a:ln>
          <a:effectLst/>
        </p:spPr>
        <p:txBody>
          <a:bodyPr wrap="none" anchor="ctr"/>
          <a:lstStyle/>
          <a:p>
            <a:endParaRPr lang="en-US">
              <a:latin typeface="Calibri" pitchFamily="34" charset="0"/>
            </a:endParaRPr>
          </a:p>
        </p:txBody>
      </p:sp>
      <p:sp>
        <p:nvSpPr>
          <p:cNvPr id="1027" name="Rectangle 3"/>
          <p:cNvSpPr>
            <a:spLocks noGrp="1" noChangeArrowheads="1"/>
          </p:cNvSpPr>
          <p:nvPr>
            <p:ph type="body" idx="1"/>
          </p:nvPr>
        </p:nvSpPr>
        <p:spPr bwMode="gray">
          <a:xfrm>
            <a:off x="467544" y="1052736"/>
            <a:ext cx="8280920" cy="554461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Rectangle 6"/>
          <p:cNvSpPr>
            <a:spLocks noGrp="1" noChangeArrowheads="1"/>
          </p:cNvSpPr>
          <p:nvPr>
            <p:ph type="sldNum" sz="quarter" idx="4"/>
          </p:nvPr>
        </p:nvSpPr>
        <p:spPr bwMode="gray">
          <a:xfrm>
            <a:off x="6614864" y="6640909"/>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1" i="1">
                <a:latin typeface="Calibri" pitchFamily="34" charset="0"/>
              </a:defRPr>
            </a:lvl1pPr>
          </a:lstStyle>
          <a:p>
            <a:fld id="{789AD9A7-4C5F-48F4-8BEE-536531D29F44}" type="slidenum">
              <a:rPr lang="en-US" smtClean="0"/>
              <a:pPr/>
              <a:t>‹#›</a:t>
            </a:fld>
            <a:r>
              <a:rPr lang="en-US" smtClean="0"/>
              <a:t>/24</a:t>
            </a:r>
            <a:endParaRPr lang="en-US"/>
          </a:p>
        </p:txBody>
      </p:sp>
      <p:sp>
        <p:nvSpPr>
          <p:cNvPr id="1052" name="Rectangle 28"/>
          <p:cNvSpPr>
            <a:spLocks noChangeArrowheads="1"/>
          </p:cNvSpPr>
          <p:nvPr/>
        </p:nvSpPr>
        <p:spPr bwMode="gray">
          <a:xfrm>
            <a:off x="0" y="0"/>
            <a:ext cx="457200" cy="768350"/>
          </a:xfrm>
          <a:prstGeom prst="rect">
            <a:avLst/>
          </a:prstGeom>
          <a:solidFill>
            <a:schemeClr val="hlink"/>
          </a:solidFill>
          <a:ln w="9525">
            <a:noFill/>
            <a:miter lim="800000"/>
            <a:headEnd/>
            <a:tailEnd/>
          </a:ln>
          <a:effectLst/>
        </p:spPr>
        <p:txBody>
          <a:bodyPr wrap="none" anchor="ctr"/>
          <a:lstStyle/>
          <a:p>
            <a:pPr algn="ctr"/>
            <a:endParaRPr lang="en-US">
              <a:latin typeface="Calibri" pitchFamily="34" charset="0"/>
            </a:endParaRPr>
          </a:p>
        </p:txBody>
      </p:sp>
      <p:sp>
        <p:nvSpPr>
          <p:cNvPr id="1054" name="Rectangle 30"/>
          <p:cNvSpPr>
            <a:spLocks noChangeArrowheads="1"/>
          </p:cNvSpPr>
          <p:nvPr/>
        </p:nvSpPr>
        <p:spPr bwMode="gray">
          <a:xfrm>
            <a:off x="0" y="762000"/>
            <a:ext cx="457200" cy="152400"/>
          </a:xfrm>
          <a:prstGeom prst="rect">
            <a:avLst/>
          </a:prstGeom>
          <a:solidFill>
            <a:schemeClr val="bg2"/>
          </a:solidFill>
          <a:ln w="9525">
            <a:noFill/>
            <a:miter lim="800000"/>
            <a:headEnd/>
            <a:tailEnd/>
          </a:ln>
          <a:effectLst/>
        </p:spPr>
        <p:txBody>
          <a:bodyPr wrap="none" anchor="ctr"/>
          <a:lstStyle/>
          <a:p>
            <a:pPr algn="ctr"/>
            <a:endParaRPr lang="en-US">
              <a:latin typeface="Calibri" pitchFamily="34" charset="0"/>
            </a:endParaRPr>
          </a:p>
        </p:txBody>
      </p:sp>
      <p:sp>
        <p:nvSpPr>
          <p:cNvPr id="1056" name="Rectangle 32"/>
          <p:cNvSpPr>
            <a:spLocks noChangeArrowheads="1"/>
          </p:cNvSpPr>
          <p:nvPr/>
        </p:nvSpPr>
        <p:spPr bwMode="gray">
          <a:xfrm>
            <a:off x="0" y="914400"/>
            <a:ext cx="457200" cy="4191000"/>
          </a:xfrm>
          <a:prstGeom prst="rect">
            <a:avLst/>
          </a:prstGeom>
          <a:gradFill rotWithShape="1">
            <a:gsLst>
              <a:gs pos="0">
                <a:schemeClr val="bg2"/>
              </a:gs>
              <a:gs pos="100000">
                <a:schemeClr val="bg2">
                  <a:gamma/>
                  <a:tint val="42353"/>
                  <a:invGamma/>
                </a:schemeClr>
              </a:gs>
            </a:gsLst>
            <a:lin ang="5400000" scaled="1"/>
          </a:gradFill>
          <a:ln w="9525">
            <a:noFill/>
            <a:miter lim="800000"/>
            <a:headEnd/>
            <a:tailEnd/>
          </a:ln>
          <a:effectLst/>
        </p:spPr>
        <p:txBody>
          <a:bodyPr wrap="none" anchor="ctr"/>
          <a:lstStyle/>
          <a:p>
            <a:pPr algn="ctr"/>
            <a:endParaRPr lang="en-US">
              <a:latin typeface="Calibri" pitchFamily="34" charset="0"/>
            </a:endParaRPr>
          </a:p>
        </p:txBody>
      </p:sp>
      <p:sp>
        <p:nvSpPr>
          <p:cNvPr id="1073" name="Rectangle 49"/>
          <p:cNvSpPr>
            <a:spLocks noChangeArrowheads="1"/>
          </p:cNvSpPr>
          <p:nvPr/>
        </p:nvSpPr>
        <p:spPr bwMode="gray">
          <a:xfrm>
            <a:off x="0" y="5105400"/>
            <a:ext cx="457200" cy="1544638"/>
          </a:xfrm>
          <a:prstGeom prst="rect">
            <a:avLst/>
          </a:prstGeom>
          <a:gradFill rotWithShape="1">
            <a:gsLst>
              <a:gs pos="0">
                <a:schemeClr val="accent2">
                  <a:gamma/>
                  <a:tint val="42353"/>
                  <a:invGamma/>
                </a:schemeClr>
              </a:gs>
              <a:gs pos="100000">
                <a:schemeClr val="accent2"/>
              </a:gs>
            </a:gsLst>
            <a:lin ang="5400000" scaled="1"/>
          </a:gradFill>
          <a:ln w="9525">
            <a:noFill/>
            <a:miter lim="800000"/>
            <a:headEnd/>
            <a:tailEnd/>
          </a:ln>
          <a:effectLst/>
        </p:spPr>
        <p:txBody>
          <a:bodyPr wrap="none" anchor="ctr"/>
          <a:lstStyle/>
          <a:p>
            <a:pPr algn="ctr"/>
            <a:endParaRPr lang="en-US">
              <a:latin typeface="Calibri" pitchFamily="34" charset="0"/>
            </a:endParaRPr>
          </a:p>
        </p:txBody>
      </p:sp>
      <p:sp>
        <p:nvSpPr>
          <p:cNvPr id="1079" name="Rectangle 55"/>
          <p:cNvSpPr>
            <a:spLocks noChangeArrowheads="1"/>
          </p:cNvSpPr>
          <p:nvPr/>
        </p:nvSpPr>
        <p:spPr bwMode="gray">
          <a:xfrm>
            <a:off x="0" y="6656388"/>
            <a:ext cx="457200" cy="209550"/>
          </a:xfrm>
          <a:prstGeom prst="rect">
            <a:avLst/>
          </a:prstGeom>
          <a:solidFill>
            <a:schemeClr val="bg2"/>
          </a:solidFill>
          <a:ln w="9525">
            <a:noFill/>
            <a:miter lim="800000"/>
            <a:headEnd/>
            <a:tailEnd/>
          </a:ln>
          <a:effectLst/>
        </p:spPr>
        <p:txBody>
          <a:bodyPr wrap="none" anchor="ctr"/>
          <a:lstStyle/>
          <a:p>
            <a:endParaRPr lang="en-US">
              <a:latin typeface="Calibri" pitchFamily="34" charset="0"/>
            </a:endParaRPr>
          </a:p>
        </p:txBody>
      </p:sp>
      <p:sp>
        <p:nvSpPr>
          <p:cNvPr id="1080" name="Rectangle 56"/>
          <p:cNvSpPr>
            <a:spLocks noChangeArrowheads="1"/>
          </p:cNvSpPr>
          <p:nvPr/>
        </p:nvSpPr>
        <p:spPr bwMode="gray">
          <a:xfrm>
            <a:off x="457200" y="6650038"/>
            <a:ext cx="1304925" cy="215900"/>
          </a:xfrm>
          <a:prstGeom prst="rect">
            <a:avLst/>
          </a:prstGeom>
          <a:gradFill rotWithShape="1">
            <a:gsLst>
              <a:gs pos="0">
                <a:schemeClr val="bg2">
                  <a:gamma/>
                  <a:tint val="0"/>
                  <a:invGamma/>
                </a:schemeClr>
              </a:gs>
              <a:gs pos="100000">
                <a:schemeClr val="bg2"/>
              </a:gs>
            </a:gsLst>
            <a:lin ang="0" scaled="1"/>
          </a:gradFill>
          <a:ln w="9525">
            <a:noFill/>
            <a:miter lim="800000"/>
            <a:headEnd/>
            <a:tailEnd/>
          </a:ln>
          <a:effectLst/>
        </p:spPr>
        <p:txBody>
          <a:bodyPr wrap="none" anchor="ctr"/>
          <a:lstStyle/>
          <a:p>
            <a:endParaRPr lang="en-US">
              <a:latin typeface="Calibri" pitchFamily="34" charset="0"/>
            </a:endParaRPr>
          </a:p>
        </p:txBody>
      </p:sp>
      <p:sp>
        <p:nvSpPr>
          <p:cNvPr id="1084" name="Rectangle 60"/>
          <p:cNvSpPr>
            <a:spLocks noChangeArrowheads="1"/>
          </p:cNvSpPr>
          <p:nvPr/>
        </p:nvSpPr>
        <p:spPr bwMode="gray">
          <a:xfrm>
            <a:off x="1752600" y="6650038"/>
            <a:ext cx="7391400" cy="215900"/>
          </a:xfrm>
          <a:prstGeom prst="rect">
            <a:avLst/>
          </a:prstGeom>
          <a:gradFill rotWithShape="1">
            <a:gsLst>
              <a:gs pos="0">
                <a:schemeClr val="folHlink">
                  <a:gamma/>
                  <a:tint val="54510"/>
                  <a:invGamma/>
                </a:schemeClr>
              </a:gs>
              <a:gs pos="100000">
                <a:schemeClr val="folHlink"/>
              </a:gs>
            </a:gsLst>
            <a:lin ang="0" scaled="1"/>
          </a:gradFill>
          <a:ln w="9525">
            <a:noFill/>
            <a:miter lim="800000"/>
            <a:headEnd/>
            <a:tailEnd/>
          </a:ln>
          <a:effectLst/>
        </p:spPr>
        <p:txBody>
          <a:bodyPr wrap="none" anchor="ctr"/>
          <a:lstStyle/>
          <a:p>
            <a:endParaRPr lang="en-US">
              <a:latin typeface="Calibri" pitchFamily="34" charset="0"/>
            </a:endParaRPr>
          </a:p>
        </p:txBody>
      </p:sp>
      <p:sp>
        <p:nvSpPr>
          <p:cNvPr id="1085" name="Rectangle 61"/>
          <p:cNvSpPr>
            <a:spLocks noChangeArrowheads="1"/>
          </p:cNvSpPr>
          <p:nvPr/>
        </p:nvSpPr>
        <p:spPr bwMode="gray">
          <a:xfrm>
            <a:off x="8777288" y="6656388"/>
            <a:ext cx="366712" cy="209550"/>
          </a:xfrm>
          <a:prstGeom prst="rect">
            <a:avLst/>
          </a:prstGeom>
          <a:gradFill rotWithShape="1">
            <a:gsLst>
              <a:gs pos="0">
                <a:schemeClr val="bg1"/>
              </a:gs>
              <a:gs pos="100000">
                <a:schemeClr val="bg1">
                  <a:gamma/>
                  <a:shade val="84706"/>
                  <a:invGamma/>
                </a:schemeClr>
              </a:gs>
            </a:gsLst>
            <a:lin ang="5400000" scaled="1"/>
          </a:gradFill>
          <a:ln w="9525">
            <a:noFill/>
            <a:miter lim="800000"/>
            <a:headEnd/>
            <a:tailEnd/>
          </a:ln>
          <a:effectLst/>
        </p:spPr>
        <p:txBody>
          <a:bodyPr wrap="none" anchor="ctr"/>
          <a:lstStyle/>
          <a:p>
            <a:endParaRPr lang="en-US">
              <a:latin typeface="Calibri" pitchFamily="34" charset="0"/>
            </a:endParaRPr>
          </a:p>
        </p:txBody>
      </p:sp>
      <p:sp>
        <p:nvSpPr>
          <p:cNvPr id="1087" name="Rectangle 63"/>
          <p:cNvSpPr>
            <a:spLocks noChangeArrowheads="1"/>
          </p:cNvSpPr>
          <p:nvPr/>
        </p:nvSpPr>
        <p:spPr bwMode="gray">
          <a:xfrm>
            <a:off x="8769350" y="6019800"/>
            <a:ext cx="374650" cy="642938"/>
          </a:xfrm>
          <a:prstGeom prst="rect">
            <a:avLst/>
          </a:prstGeom>
          <a:solidFill>
            <a:schemeClr val="bg2"/>
          </a:solidFill>
          <a:ln w="9525">
            <a:noFill/>
            <a:miter lim="800000"/>
            <a:headEnd/>
            <a:tailEnd/>
          </a:ln>
          <a:effectLst/>
        </p:spPr>
        <p:txBody>
          <a:bodyPr wrap="none" anchor="ctr"/>
          <a:lstStyle/>
          <a:p>
            <a:endParaRPr lang="en-US">
              <a:latin typeface="Calibri" pitchFamily="34" charset="0"/>
            </a:endParaRPr>
          </a:p>
        </p:txBody>
      </p:sp>
      <p:sp>
        <p:nvSpPr>
          <p:cNvPr id="1089" name="Rectangle 65"/>
          <p:cNvSpPr>
            <a:spLocks noChangeArrowheads="1"/>
          </p:cNvSpPr>
          <p:nvPr/>
        </p:nvSpPr>
        <p:spPr bwMode="gray">
          <a:xfrm>
            <a:off x="8763000" y="914400"/>
            <a:ext cx="381000" cy="5105400"/>
          </a:xfrm>
          <a:prstGeom prst="rect">
            <a:avLst/>
          </a:prstGeom>
          <a:gradFill rotWithShape="1">
            <a:gsLst>
              <a:gs pos="0">
                <a:schemeClr val="hlink"/>
              </a:gs>
              <a:gs pos="100000">
                <a:schemeClr val="hlink">
                  <a:gamma/>
                  <a:tint val="51373"/>
                  <a:invGamma/>
                </a:schemeClr>
              </a:gs>
            </a:gsLst>
            <a:lin ang="5400000" scaled="1"/>
          </a:gradFill>
          <a:ln w="9525">
            <a:noFill/>
            <a:miter lim="800000"/>
            <a:headEnd/>
            <a:tailEnd/>
          </a:ln>
          <a:effectLst/>
        </p:spPr>
        <p:txBody>
          <a:bodyPr wrap="none" anchor="ctr"/>
          <a:lstStyle/>
          <a:p>
            <a:endParaRPr lang="en-US">
              <a:latin typeface="Calibri" pitchFamily="34" charset="0"/>
            </a:endParaRPr>
          </a:p>
        </p:txBody>
      </p:sp>
      <p:sp>
        <p:nvSpPr>
          <p:cNvPr id="1090" name="Rectangle 66"/>
          <p:cNvSpPr>
            <a:spLocks noChangeArrowheads="1"/>
          </p:cNvSpPr>
          <p:nvPr/>
        </p:nvSpPr>
        <p:spPr bwMode="gray">
          <a:xfrm>
            <a:off x="8763000" y="762000"/>
            <a:ext cx="381000" cy="152400"/>
          </a:xfrm>
          <a:prstGeom prst="rect">
            <a:avLst/>
          </a:prstGeom>
          <a:solidFill>
            <a:schemeClr val="folHlink"/>
          </a:solidFill>
          <a:ln w="9525">
            <a:noFill/>
            <a:miter lim="800000"/>
            <a:headEnd/>
            <a:tailEnd/>
          </a:ln>
          <a:effectLst/>
        </p:spPr>
        <p:txBody>
          <a:bodyPr wrap="none" anchor="ctr"/>
          <a:lstStyle/>
          <a:p>
            <a:pPr algn="ctr"/>
            <a:endParaRPr lang="en-US">
              <a:latin typeface="Calibri" pitchFamily="34" charset="0"/>
            </a:endParaRPr>
          </a:p>
        </p:txBody>
      </p:sp>
      <p:sp>
        <p:nvSpPr>
          <p:cNvPr id="1091" name="Rectangle 67"/>
          <p:cNvSpPr>
            <a:spLocks noChangeArrowheads="1"/>
          </p:cNvSpPr>
          <p:nvPr/>
        </p:nvSpPr>
        <p:spPr bwMode="gray">
          <a:xfrm>
            <a:off x="8770938" y="0"/>
            <a:ext cx="373062" cy="762000"/>
          </a:xfrm>
          <a:prstGeom prst="rect">
            <a:avLst/>
          </a:prstGeom>
          <a:gradFill rotWithShape="1">
            <a:gsLst>
              <a:gs pos="0">
                <a:schemeClr val="accent2"/>
              </a:gs>
              <a:gs pos="100000">
                <a:schemeClr val="accent2">
                  <a:gamma/>
                  <a:tint val="0"/>
                  <a:invGamma/>
                </a:schemeClr>
              </a:gs>
            </a:gsLst>
            <a:lin ang="5400000" scaled="1"/>
          </a:gradFill>
          <a:ln w="9525">
            <a:noFill/>
            <a:miter lim="800000"/>
            <a:headEnd/>
            <a:tailEnd/>
          </a:ln>
          <a:effectLst/>
        </p:spPr>
        <p:txBody>
          <a:bodyPr wrap="none" anchor="ctr"/>
          <a:lstStyle/>
          <a:p>
            <a:endParaRPr lang="en-US">
              <a:latin typeface="Calibri" pitchFamily="34" charset="0"/>
            </a:endParaRPr>
          </a:p>
        </p:txBody>
      </p:sp>
      <p:sp>
        <p:nvSpPr>
          <p:cNvPr id="1092" name="Rectangle 68"/>
          <p:cNvSpPr>
            <a:spLocks noChangeArrowheads="1"/>
          </p:cNvSpPr>
          <p:nvPr/>
        </p:nvSpPr>
        <p:spPr bwMode="gray">
          <a:xfrm>
            <a:off x="457200" y="762000"/>
            <a:ext cx="8315325" cy="152400"/>
          </a:xfrm>
          <a:prstGeom prst="rect">
            <a:avLst/>
          </a:prstGeom>
          <a:gradFill rotWithShape="1">
            <a:gsLst>
              <a:gs pos="0">
                <a:schemeClr val="accent1"/>
              </a:gs>
              <a:gs pos="100000">
                <a:schemeClr val="accent1">
                  <a:gamma/>
                  <a:tint val="33333"/>
                  <a:invGamma/>
                </a:schemeClr>
              </a:gs>
            </a:gsLst>
            <a:lin ang="0" scaled="1"/>
          </a:gradFill>
          <a:ln w="9525">
            <a:noFill/>
            <a:miter lim="800000"/>
            <a:headEnd/>
            <a:tailEnd/>
          </a:ln>
          <a:effectLst/>
        </p:spPr>
        <p:txBody>
          <a:bodyPr wrap="none" anchor="ctr"/>
          <a:lstStyle/>
          <a:p>
            <a:pPr algn="ctr"/>
            <a:endParaRPr lang="en-US">
              <a:latin typeface="Calibri" pitchFamily="34" charset="0"/>
            </a:endParaRPr>
          </a:p>
        </p:txBody>
      </p:sp>
      <p:sp>
        <p:nvSpPr>
          <p:cNvPr id="1026" name="Rectangle 2"/>
          <p:cNvSpPr>
            <a:spLocks noGrp="1" noChangeArrowheads="1"/>
          </p:cNvSpPr>
          <p:nvPr>
            <p:ph type="title"/>
          </p:nvPr>
        </p:nvSpPr>
        <p:spPr bwMode="gray">
          <a:xfrm>
            <a:off x="467544" y="122238"/>
            <a:ext cx="7560840" cy="5635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162" name="Rectangle 138"/>
          <p:cNvSpPr>
            <a:spLocks noGrp="1" noChangeArrowheads="1"/>
          </p:cNvSpPr>
          <p:nvPr>
            <p:ph type="dt" sz="half" idx="2"/>
          </p:nvPr>
        </p:nvSpPr>
        <p:spPr bwMode="gray">
          <a:xfrm>
            <a:off x="457200" y="6669360"/>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1" i="1">
                <a:latin typeface="Calibri" pitchFamily="34" charset="0"/>
              </a:defRPr>
            </a:lvl1pPr>
          </a:lstStyle>
          <a:p>
            <a:fld id="{B4678857-975E-4097-AA2B-008C86152C08}" type="datetime1">
              <a:rPr lang="en-US" smtClean="0"/>
              <a:pPr/>
              <a:t>10/8/2014</a:t>
            </a:fld>
            <a:endParaRPr lang="en-US"/>
          </a:p>
        </p:txBody>
      </p:sp>
      <p:sp>
        <p:nvSpPr>
          <p:cNvPr id="1175" name="Line 151"/>
          <p:cNvSpPr>
            <a:spLocks noChangeShapeType="1"/>
          </p:cNvSpPr>
          <p:nvPr/>
        </p:nvSpPr>
        <p:spPr bwMode="auto">
          <a:xfrm>
            <a:off x="0" y="762000"/>
            <a:ext cx="9144000" cy="0"/>
          </a:xfrm>
          <a:prstGeom prst="line">
            <a:avLst/>
          </a:prstGeom>
          <a:noFill/>
          <a:ln w="9525">
            <a:solidFill>
              <a:schemeClr val="tx2"/>
            </a:solidFill>
            <a:round/>
            <a:headEnd/>
            <a:tailEnd/>
          </a:ln>
          <a:effectLst/>
        </p:spPr>
        <p:txBody>
          <a:bodyPr/>
          <a:lstStyle/>
          <a:p>
            <a:endParaRPr lang="en-US">
              <a:latin typeface="Calibri" pitchFamily="34" charset="0"/>
            </a:endParaRPr>
          </a:p>
        </p:txBody>
      </p:sp>
      <p:sp>
        <p:nvSpPr>
          <p:cNvPr id="1176" name="Line 152"/>
          <p:cNvSpPr>
            <a:spLocks noChangeShapeType="1"/>
          </p:cNvSpPr>
          <p:nvPr/>
        </p:nvSpPr>
        <p:spPr bwMode="auto">
          <a:xfrm>
            <a:off x="0" y="914400"/>
            <a:ext cx="9144000" cy="0"/>
          </a:xfrm>
          <a:prstGeom prst="line">
            <a:avLst/>
          </a:prstGeom>
          <a:noFill/>
          <a:ln w="9525">
            <a:solidFill>
              <a:schemeClr val="tx1"/>
            </a:solidFill>
            <a:round/>
            <a:headEnd/>
            <a:tailEnd/>
          </a:ln>
          <a:effectLst/>
        </p:spPr>
        <p:txBody>
          <a:bodyPr/>
          <a:lstStyle/>
          <a:p>
            <a:endParaRPr lang="en-US" sz="2000">
              <a:latin typeface="Calibri" pitchFamily="34" charset="0"/>
            </a:endParaRPr>
          </a:p>
        </p:txBody>
      </p:sp>
      <p:sp>
        <p:nvSpPr>
          <p:cNvPr id="1177" name="Line 153"/>
          <p:cNvSpPr>
            <a:spLocks noChangeShapeType="1"/>
          </p:cNvSpPr>
          <p:nvPr/>
        </p:nvSpPr>
        <p:spPr bwMode="auto">
          <a:xfrm>
            <a:off x="0" y="6648450"/>
            <a:ext cx="9144000" cy="0"/>
          </a:xfrm>
          <a:prstGeom prst="line">
            <a:avLst/>
          </a:prstGeom>
          <a:noFill/>
          <a:ln w="9525">
            <a:solidFill>
              <a:schemeClr val="tx1"/>
            </a:solidFill>
            <a:round/>
            <a:headEnd/>
            <a:tailEnd/>
          </a:ln>
          <a:effectLst/>
        </p:spPr>
        <p:txBody>
          <a:bodyPr/>
          <a:lstStyle/>
          <a:p>
            <a:endParaRPr lang="en-US">
              <a:latin typeface="Calibri" pitchFamily="34" charset="0"/>
            </a:endParaRPr>
          </a:p>
        </p:txBody>
      </p:sp>
      <p:sp>
        <p:nvSpPr>
          <p:cNvPr id="1178" name="Line 154"/>
          <p:cNvSpPr>
            <a:spLocks noChangeShapeType="1"/>
          </p:cNvSpPr>
          <p:nvPr/>
        </p:nvSpPr>
        <p:spPr bwMode="auto">
          <a:xfrm>
            <a:off x="457200" y="0"/>
            <a:ext cx="0" cy="6858000"/>
          </a:xfrm>
          <a:prstGeom prst="line">
            <a:avLst/>
          </a:prstGeom>
          <a:noFill/>
          <a:ln w="9525">
            <a:solidFill>
              <a:schemeClr val="tx1"/>
            </a:solidFill>
            <a:round/>
            <a:headEnd/>
            <a:tailEnd/>
          </a:ln>
          <a:effectLst/>
        </p:spPr>
        <p:txBody>
          <a:bodyPr/>
          <a:lstStyle/>
          <a:p>
            <a:endParaRPr lang="en-US">
              <a:latin typeface="Calibri" pitchFamily="34" charset="0"/>
            </a:endParaRPr>
          </a:p>
        </p:txBody>
      </p:sp>
      <p:sp>
        <p:nvSpPr>
          <p:cNvPr id="1179" name="Line 155"/>
          <p:cNvSpPr>
            <a:spLocks noChangeShapeType="1"/>
          </p:cNvSpPr>
          <p:nvPr/>
        </p:nvSpPr>
        <p:spPr bwMode="auto">
          <a:xfrm>
            <a:off x="8763000" y="0"/>
            <a:ext cx="0" cy="6858000"/>
          </a:xfrm>
          <a:prstGeom prst="line">
            <a:avLst/>
          </a:prstGeom>
          <a:noFill/>
          <a:ln w="9525">
            <a:solidFill>
              <a:schemeClr val="tx1"/>
            </a:solidFill>
            <a:round/>
            <a:headEnd/>
            <a:tailEnd/>
          </a:ln>
          <a:effectLst/>
        </p:spPr>
        <p:txBody>
          <a:bodyPr/>
          <a:lstStyle/>
          <a:p>
            <a:endParaRPr lang="en-US">
              <a:latin typeface="Calibri" pitchFamily="34" charset="0"/>
            </a:endParaRPr>
          </a:p>
        </p:txBody>
      </p:sp>
      <p:sp>
        <p:nvSpPr>
          <p:cNvPr id="1181" name="Line 157"/>
          <p:cNvSpPr>
            <a:spLocks noChangeShapeType="1"/>
          </p:cNvSpPr>
          <p:nvPr/>
        </p:nvSpPr>
        <p:spPr bwMode="auto">
          <a:xfrm flipH="1">
            <a:off x="0" y="5105400"/>
            <a:ext cx="457200" cy="0"/>
          </a:xfrm>
          <a:prstGeom prst="line">
            <a:avLst/>
          </a:prstGeom>
          <a:noFill/>
          <a:ln w="9525">
            <a:solidFill>
              <a:schemeClr val="tx1"/>
            </a:solidFill>
            <a:round/>
            <a:headEnd/>
            <a:tailEnd/>
          </a:ln>
          <a:effectLst/>
        </p:spPr>
        <p:txBody>
          <a:bodyPr/>
          <a:lstStyle/>
          <a:p>
            <a:endParaRPr lang="en-US">
              <a:latin typeface="Calibri" pitchFamily="34" charset="0"/>
            </a:endParaRPr>
          </a:p>
        </p:txBody>
      </p:sp>
      <p:sp>
        <p:nvSpPr>
          <p:cNvPr id="1182" name="Line 158"/>
          <p:cNvSpPr>
            <a:spLocks noChangeShapeType="1"/>
          </p:cNvSpPr>
          <p:nvPr/>
        </p:nvSpPr>
        <p:spPr bwMode="auto">
          <a:xfrm>
            <a:off x="1752600" y="6648450"/>
            <a:ext cx="0" cy="209550"/>
          </a:xfrm>
          <a:prstGeom prst="line">
            <a:avLst/>
          </a:prstGeom>
          <a:noFill/>
          <a:ln w="9525">
            <a:solidFill>
              <a:schemeClr val="tx1"/>
            </a:solidFill>
            <a:round/>
            <a:headEnd/>
            <a:tailEnd/>
          </a:ln>
          <a:effectLst/>
        </p:spPr>
        <p:txBody>
          <a:bodyPr/>
          <a:lstStyle/>
          <a:p>
            <a:endParaRPr lang="en-US">
              <a:latin typeface="Calibri" pitchFamily="34" charset="0"/>
            </a:endParaRPr>
          </a:p>
        </p:txBody>
      </p:sp>
      <p:pic>
        <p:nvPicPr>
          <p:cNvPr id="63" name="Picture 62" descr="logo_so_vn.jpg"/>
          <p:cNvPicPr>
            <a:picLocks noChangeAspect="1"/>
          </p:cNvPicPr>
          <p:nvPr userDrawn="1"/>
        </p:nvPicPr>
        <p:blipFill>
          <a:blip r:embed="rId14" cstate="print"/>
          <a:stretch>
            <a:fillRect/>
          </a:stretch>
        </p:blipFill>
        <p:spPr>
          <a:xfrm>
            <a:off x="8028384" y="0"/>
            <a:ext cx="741249" cy="756000"/>
          </a:xfrm>
          <a:prstGeom prst="rect">
            <a:avLst/>
          </a:prstGeom>
        </p:spPr>
      </p:pic>
      <p:sp>
        <p:nvSpPr>
          <p:cNvPr id="1183" name="Line 159"/>
          <p:cNvSpPr>
            <a:spLocks noChangeShapeType="1"/>
          </p:cNvSpPr>
          <p:nvPr/>
        </p:nvSpPr>
        <p:spPr bwMode="auto">
          <a:xfrm>
            <a:off x="8763000" y="6019800"/>
            <a:ext cx="381000" cy="0"/>
          </a:xfrm>
          <a:prstGeom prst="line">
            <a:avLst/>
          </a:prstGeom>
          <a:noFill/>
          <a:ln w="9525">
            <a:solidFill>
              <a:schemeClr val="tx1"/>
            </a:solidFill>
            <a:round/>
            <a:headEnd/>
            <a:tailEnd/>
          </a:ln>
          <a:effectLst/>
        </p:spPr>
        <p:txBody>
          <a:bodyPr/>
          <a:lstStyle/>
          <a:p>
            <a:endParaRPr lang="en-US">
              <a:latin typeface="Calibri" pitchFamily="34" charset="0"/>
            </a:endParaRPr>
          </a:p>
        </p:txBody>
      </p:sp>
      <p:sp>
        <p:nvSpPr>
          <p:cNvPr id="29" name="Rectangle 6"/>
          <p:cNvSpPr txBox="1">
            <a:spLocks noChangeArrowheads="1"/>
          </p:cNvSpPr>
          <p:nvPr userDrawn="1"/>
        </p:nvSpPr>
        <p:spPr bwMode="gray">
          <a:xfrm>
            <a:off x="2627784" y="6613525"/>
            <a:ext cx="396044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1" i="1">
                <a:latin typeface="Calibri"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smtClean="0">
                <a:ln>
                  <a:noFill/>
                </a:ln>
                <a:solidFill>
                  <a:schemeClr val="tx1"/>
                </a:solidFill>
                <a:effectLst/>
                <a:uLnTx/>
                <a:uFillTx/>
                <a:latin typeface="Calibri" pitchFamily="34" charset="0"/>
                <a:ea typeface="+mn-ea"/>
                <a:cs typeface="+mn-cs"/>
              </a:rPr>
              <a:t>www.dost.hochiminhcity.gov.vn</a:t>
            </a:r>
            <a:endParaRPr kumimoji="0" lang="en-US" sz="1000" b="1" i="1" u="none" strike="noStrike" kern="1200" cap="none" spc="0" normalizeH="0" baseline="0" noProof="0">
              <a:ln>
                <a:noFill/>
              </a:ln>
              <a:solidFill>
                <a:schemeClr val="tx1"/>
              </a:solidFill>
              <a:effectLst/>
              <a:uLnTx/>
              <a:uFillTx/>
              <a:latin typeface="Calibri"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p:txStyles>
    <p:titleStyle>
      <a:lvl1pPr algn="l" rtl="0" eaLnBrk="1" fontAlgn="base" hangingPunct="1">
        <a:spcBef>
          <a:spcPct val="0"/>
        </a:spcBef>
        <a:spcAft>
          <a:spcPct val="0"/>
        </a:spcAft>
        <a:defRPr sz="2400" b="1" i="0">
          <a:solidFill>
            <a:schemeClr val="tx1"/>
          </a:solidFill>
          <a:latin typeface="Cambria" pitchFamily="18" charset="0"/>
          <a:ea typeface="+mj-ea"/>
          <a:cs typeface="+mj-cs"/>
        </a:defRPr>
      </a:lvl1pPr>
      <a:lvl2pPr algn="l" rtl="0" eaLnBrk="1" fontAlgn="base" hangingPunct="1">
        <a:spcBef>
          <a:spcPct val="0"/>
        </a:spcBef>
        <a:spcAft>
          <a:spcPct val="0"/>
        </a:spcAft>
        <a:defRPr sz="2800" b="1" i="1">
          <a:solidFill>
            <a:schemeClr val="tx1"/>
          </a:solidFill>
          <a:latin typeface="Verdana" pitchFamily="34" charset="0"/>
        </a:defRPr>
      </a:lvl2pPr>
      <a:lvl3pPr algn="l" rtl="0" eaLnBrk="1" fontAlgn="base" hangingPunct="1">
        <a:spcBef>
          <a:spcPct val="0"/>
        </a:spcBef>
        <a:spcAft>
          <a:spcPct val="0"/>
        </a:spcAft>
        <a:defRPr sz="2800" b="1" i="1">
          <a:solidFill>
            <a:schemeClr val="tx1"/>
          </a:solidFill>
          <a:latin typeface="Verdana" pitchFamily="34" charset="0"/>
        </a:defRPr>
      </a:lvl3pPr>
      <a:lvl4pPr algn="l" rtl="0" eaLnBrk="1" fontAlgn="base" hangingPunct="1">
        <a:spcBef>
          <a:spcPct val="0"/>
        </a:spcBef>
        <a:spcAft>
          <a:spcPct val="0"/>
        </a:spcAft>
        <a:defRPr sz="2800" b="1" i="1">
          <a:solidFill>
            <a:schemeClr val="tx1"/>
          </a:solidFill>
          <a:latin typeface="Verdana" pitchFamily="34" charset="0"/>
        </a:defRPr>
      </a:lvl4pPr>
      <a:lvl5pPr algn="l" rtl="0" eaLnBrk="1" fontAlgn="base" hangingPunct="1">
        <a:spcBef>
          <a:spcPct val="0"/>
        </a:spcBef>
        <a:spcAft>
          <a:spcPct val="0"/>
        </a:spcAft>
        <a:defRPr sz="2800" b="1" i="1">
          <a:solidFill>
            <a:schemeClr val="tx1"/>
          </a:solidFill>
          <a:latin typeface="Verdana" pitchFamily="34" charset="0"/>
        </a:defRPr>
      </a:lvl5pPr>
      <a:lvl6pPr marL="457200" algn="l" rtl="0" eaLnBrk="1" fontAlgn="base" hangingPunct="1">
        <a:spcBef>
          <a:spcPct val="0"/>
        </a:spcBef>
        <a:spcAft>
          <a:spcPct val="0"/>
        </a:spcAft>
        <a:defRPr sz="2800" b="1" i="1">
          <a:solidFill>
            <a:schemeClr val="tx1"/>
          </a:solidFill>
          <a:latin typeface="Verdana" pitchFamily="34" charset="0"/>
        </a:defRPr>
      </a:lvl6pPr>
      <a:lvl7pPr marL="914400" algn="l" rtl="0" eaLnBrk="1" fontAlgn="base" hangingPunct="1">
        <a:spcBef>
          <a:spcPct val="0"/>
        </a:spcBef>
        <a:spcAft>
          <a:spcPct val="0"/>
        </a:spcAft>
        <a:defRPr sz="2800" b="1" i="1">
          <a:solidFill>
            <a:schemeClr val="tx1"/>
          </a:solidFill>
          <a:latin typeface="Verdana" pitchFamily="34" charset="0"/>
        </a:defRPr>
      </a:lvl7pPr>
      <a:lvl8pPr marL="1371600" algn="l" rtl="0" eaLnBrk="1" fontAlgn="base" hangingPunct="1">
        <a:spcBef>
          <a:spcPct val="0"/>
        </a:spcBef>
        <a:spcAft>
          <a:spcPct val="0"/>
        </a:spcAft>
        <a:defRPr sz="2800" b="1" i="1">
          <a:solidFill>
            <a:schemeClr val="tx1"/>
          </a:solidFill>
          <a:latin typeface="Verdana" pitchFamily="34" charset="0"/>
        </a:defRPr>
      </a:lvl8pPr>
      <a:lvl9pPr marL="1828800" algn="l" rtl="0" eaLnBrk="1" fontAlgn="base" hangingPunct="1">
        <a:spcBef>
          <a:spcPct val="0"/>
        </a:spcBef>
        <a:spcAft>
          <a:spcPct val="0"/>
        </a:spcAft>
        <a:defRPr sz="2800" b="1" i="1">
          <a:solidFill>
            <a:schemeClr val="tx1"/>
          </a:solidFill>
          <a:latin typeface="Verdana" pitchFamily="34" charset="0"/>
        </a:defRPr>
      </a:lvl9pPr>
    </p:titleStyle>
    <p:bodyStyle>
      <a:lvl1pPr marL="363538" indent="-363538" algn="l" rtl="0" eaLnBrk="1" fontAlgn="base" hangingPunct="1">
        <a:spcBef>
          <a:spcPct val="20000"/>
        </a:spcBef>
        <a:spcAft>
          <a:spcPct val="0"/>
        </a:spcAft>
        <a:buClr>
          <a:schemeClr val="hlink"/>
        </a:buClr>
        <a:buFont typeface="Wingdings" pitchFamily="2" charset="2"/>
        <a:buChar char="v"/>
        <a:defRPr sz="2200">
          <a:solidFill>
            <a:schemeClr val="tx1"/>
          </a:solidFill>
          <a:latin typeface="Cambria" pitchFamily="18" charset="0"/>
          <a:ea typeface="+mn-ea"/>
          <a:cs typeface="+mn-cs"/>
        </a:defRPr>
      </a:lvl1pPr>
      <a:lvl2pPr marL="538163" indent="-174625" algn="l" rtl="0" eaLnBrk="1" fontAlgn="base" hangingPunct="1">
        <a:spcBef>
          <a:spcPct val="20000"/>
        </a:spcBef>
        <a:spcAft>
          <a:spcPct val="0"/>
        </a:spcAft>
        <a:buClr>
          <a:schemeClr val="accent1"/>
        </a:buClr>
        <a:buFont typeface="Wingdings" pitchFamily="2" charset="2"/>
        <a:buChar char="§"/>
        <a:tabLst/>
        <a:defRPr sz="2000">
          <a:solidFill>
            <a:schemeClr val="tx1"/>
          </a:solidFill>
          <a:latin typeface="Calibri" pitchFamily="34" charset="0"/>
        </a:defRPr>
      </a:lvl2pPr>
      <a:lvl3pPr marL="714375" indent="-176213" algn="l" rtl="0" eaLnBrk="1" fontAlgn="base" hangingPunct="1">
        <a:spcBef>
          <a:spcPct val="20000"/>
        </a:spcBef>
        <a:spcAft>
          <a:spcPct val="0"/>
        </a:spcAft>
        <a:buClr>
          <a:schemeClr val="tx1"/>
        </a:buClr>
        <a:buChar char="•"/>
        <a:defRPr sz="1800">
          <a:solidFill>
            <a:schemeClr val="tx1"/>
          </a:solidFill>
          <a:latin typeface="Calibri" pitchFamily="34" charset="0"/>
        </a:defRPr>
      </a:lvl3pPr>
      <a:lvl4pPr marL="901700" indent="-187325" algn="l" rtl="0" eaLnBrk="1" fontAlgn="base" hangingPunct="1">
        <a:spcBef>
          <a:spcPct val="20000"/>
        </a:spcBef>
        <a:spcAft>
          <a:spcPct val="0"/>
        </a:spcAft>
        <a:buChar char="–"/>
        <a:defRPr sz="1800">
          <a:solidFill>
            <a:schemeClr val="tx1"/>
          </a:solidFill>
          <a:latin typeface="Calibri" pitchFamily="34" charset="0"/>
        </a:defRPr>
      </a:lvl4pPr>
      <a:lvl5pPr marL="1077913" indent="-176213" algn="l" rtl="0" eaLnBrk="1" fontAlgn="base" hangingPunct="1">
        <a:spcBef>
          <a:spcPct val="20000"/>
        </a:spcBef>
        <a:spcAft>
          <a:spcPct val="0"/>
        </a:spcAft>
        <a:buChar char="»"/>
        <a:defRPr sz="1800">
          <a:solidFill>
            <a:schemeClr val="tx1"/>
          </a:solidFill>
          <a:latin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mailto:ntkhue.skhcn@tphcm.gov.v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2334369"/>
            <a:ext cx="8280920" cy="1698625"/>
          </a:xfrm>
        </p:spPr>
        <p:txBody>
          <a:bodyPr/>
          <a:lstStyle/>
          <a:p>
            <a:r>
              <a:rPr lang="en-US" smtClean="0">
                <a:cs typeface="Times New Roman" pitchFamily="18" charset="0"/>
              </a:rPr>
              <a:t>QUẢN LÝ HOẠT ĐỘNG KINH DOANH VÀNG TRANG SỨC, MỸ NGHỆ</a:t>
            </a:r>
            <a:endParaRPr lang="en-US">
              <a:cs typeface="Times New Roman" pitchFamily="18" charset="0"/>
            </a:endParaRPr>
          </a:p>
        </p:txBody>
      </p:sp>
      <p:sp>
        <p:nvSpPr>
          <p:cNvPr id="3" name="Subtitle 2"/>
          <p:cNvSpPr>
            <a:spLocks noGrp="1"/>
          </p:cNvSpPr>
          <p:nvPr>
            <p:ph type="subTitle" idx="1"/>
          </p:nvPr>
        </p:nvSpPr>
        <p:spPr>
          <a:xfrm>
            <a:off x="467544" y="4267944"/>
            <a:ext cx="8280920" cy="457200"/>
          </a:xfrm>
        </p:spPr>
        <p:txBody>
          <a:bodyPr/>
          <a:lstStyle/>
          <a:p>
            <a:endParaRPr lang="en-US" smtClean="0"/>
          </a:p>
          <a:p>
            <a:endParaRPr lang="en-US" smtClean="0"/>
          </a:p>
          <a:p>
            <a:r>
              <a:rPr lang="en-US" smtClean="0"/>
              <a:t>Nguyễn Thị Kim Huệ</a:t>
            </a: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smtClean="0"/>
              <a:t>NỘI DUNG</a:t>
            </a:r>
            <a:endParaRPr lang="en-US" sz="2400"/>
          </a:p>
        </p:txBody>
      </p:sp>
      <p:graphicFrame>
        <p:nvGraphicFramePr>
          <p:cNvPr id="4" name="Content Placeholder 3"/>
          <p:cNvGraphicFramePr>
            <a:graphicFrameLocks noGrp="1"/>
          </p:cNvGraphicFramePr>
          <p:nvPr>
            <p:ph idx="1"/>
          </p:nvPr>
        </p:nvGraphicFramePr>
        <p:xfrm>
          <a:off x="467544" y="1196753"/>
          <a:ext cx="8280920" cy="36724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Date Placeholder 4"/>
          <p:cNvSpPr>
            <a:spLocks noGrp="1"/>
          </p:cNvSpPr>
          <p:nvPr>
            <p:ph type="dt" sz="half" idx="12"/>
          </p:nvPr>
        </p:nvSpPr>
        <p:spPr/>
        <p:txBody>
          <a:bodyPr/>
          <a:lstStyle/>
          <a:p>
            <a:fld id="{0A7299BB-C3EE-4BD5-88FC-CFAA73E15DAD}" type="datetime1">
              <a:rPr lang="en-US" smtClean="0"/>
              <a:pPr/>
              <a:t>10/8/2014</a:t>
            </a:fld>
            <a:endParaRPr lang="en-US"/>
          </a:p>
        </p:txBody>
      </p:sp>
      <p:sp>
        <p:nvSpPr>
          <p:cNvPr id="6" name="Slide Number Placeholder 5"/>
          <p:cNvSpPr>
            <a:spLocks noGrp="1"/>
          </p:cNvSpPr>
          <p:nvPr>
            <p:ph type="sldNum" sz="quarter" idx="11"/>
          </p:nvPr>
        </p:nvSpPr>
        <p:spPr/>
        <p:txBody>
          <a:bodyPr/>
          <a:lstStyle/>
          <a:p>
            <a:fld id="{789AD9A7-4C5F-48F4-8BEE-536531D29F44}" type="slidenum">
              <a:rPr lang="en-US" smtClean="0"/>
              <a:pPr/>
              <a:t>2</a:t>
            </a:fld>
            <a:endParaRPr lang="en-US"/>
          </a:p>
        </p:txBody>
      </p:sp>
      <p:sp>
        <p:nvSpPr>
          <p:cNvPr id="7" name="Subtitle 2"/>
          <p:cNvSpPr txBox="1">
            <a:spLocks/>
          </p:cNvSpPr>
          <p:nvPr/>
        </p:nvSpPr>
        <p:spPr bwMode="gray">
          <a:xfrm>
            <a:off x="467544" y="4267944"/>
            <a:ext cx="828092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63538" marR="0" lvl="0" indent="-363538" algn="l" defTabSz="914400" rtl="0" eaLnBrk="1" fontAlgn="base" latinLnBrk="0" hangingPunct="1">
              <a:lnSpc>
                <a:spcPct val="100000"/>
              </a:lnSpc>
              <a:spcBef>
                <a:spcPct val="20000"/>
              </a:spcBef>
              <a:spcAft>
                <a:spcPct val="0"/>
              </a:spcAft>
              <a:buClr>
                <a:schemeClr val="hlink"/>
              </a:buClr>
              <a:buSzTx/>
              <a:buFont typeface="Wingdings" pitchFamily="2" charset="2"/>
              <a:buChar char="v"/>
              <a:tabLst/>
              <a:defRPr/>
            </a:pPr>
            <a:endParaRPr kumimoji="0" lang="en-US" sz="2200" b="0" i="0" u="none" strike="noStrike" kern="0" cap="none" spc="0" normalizeH="0" baseline="0" noProof="0" dirty="0" smtClean="0">
              <a:ln>
                <a:noFill/>
              </a:ln>
              <a:solidFill>
                <a:schemeClr val="tx1"/>
              </a:solidFill>
              <a:effectLst/>
              <a:uLnTx/>
              <a:uFillTx/>
              <a:latin typeface="Cambria" pitchFamily="18" charset="0"/>
              <a:ea typeface="+mn-ea"/>
              <a:cs typeface="+mn-cs"/>
            </a:endParaRPr>
          </a:p>
          <a:p>
            <a:pPr marL="363538" marR="0" lvl="0" indent="-363538" algn="l" defTabSz="914400" rtl="0" eaLnBrk="1" fontAlgn="base" latinLnBrk="0" hangingPunct="1">
              <a:lnSpc>
                <a:spcPct val="100000"/>
              </a:lnSpc>
              <a:spcBef>
                <a:spcPct val="20000"/>
              </a:spcBef>
              <a:spcAft>
                <a:spcPct val="0"/>
              </a:spcAft>
              <a:buClr>
                <a:schemeClr val="hlink"/>
              </a:buClr>
              <a:buSzTx/>
              <a:tabLst/>
              <a:defRPr/>
            </a:pPr>
            <a:endParaRPr kumimoji="0" lang="en-US" sz="2200" b="0" i="0" u="none" strike="noStrike" kern="0" cap="none" spc="0" normalizeH="0" baseline="0" noProof="0" dirty="0" smtClean="0">
              <a:ln>
                <a:noFill/>
              </a:ln>
              <a:solidFill>
                <a:schemeClr val="tx1"/>
              </a:solidFill>
              <a:effectLst/>
              <a:uLnTx/>
              <a:uFillTx/>
              <a:latin typeface="Cambria" pitchFamily="18" charset="0"/>
              <a:ea typeface="+mn-ea"/>
              <a:cs typeface="+mn-cs"/>
            </a:endParaRPr>
          </a:p>
        </p:txBody>
      </p:sp>
      <p:sp>
        <p:nvSpPr>
          <p:cNvPr id="8" name="Subtitle 2"/>
          <p:cNvSpPr txBox="1">
            <a:spLocks/>
          </p:cNvSpPr>
          <p:nvPr/>
        </p:nvSpPr>
        <p:spPr bwMode="gray">
          <a:xfrm>
            <a:off x="619944" y="4420344"/>
            <a:ext cx="828092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63538" marR="0" lvl="0" indent="-363538" algn="l" defTabSz="914400" rtl="0" eaLnBrk="1" fontAlgn="base" latinLnBrk="0" hangingPunct="1">
              <a:lnSpc>
                <a:spcPct val="100000"/>
              </a:lnSpc>
              <a:spcBef>
                <a:spcPct val="20000"/>
              </a:spcBef>
              <a:spcAft>
                <a:spcPct val="0"/>
              </a:spcAft>
              <a:buClr>
                <a:schemeClr val="hlink"/>
              </a:buClr>
              <a:buSzTx/>
              <a:buFont typeface="Wingdings" pitchFamily="2" charset="2"/>
              <a:buChar char="v"/>
              <a:tabLst/>
              <a:defRPr/>
            </a:pPr>
            <a:endParaRPr kumimoji="0" lang="en-US" sz="2200" b="0" i="0" u="none" strike="noStrike" kern="0" cap="none" spc="0" normalizeH="0" baseline="0" noProof="0" dirty="0" smtClean="0">
              <a:ln>
                <a:noFill/>
              </a:ln>
              <a:solidFill>
                <a:schemeClr val="tx1"/>
              </a:solidFill>
              <a:effectLst/>
              <a:uLnTx/>
              <a:uFillTx/>
              <a:latin typeface="Cambria" pitchFamily="18" charset="0"/>
              <a:ea typeface="+mn-ea"/>
              <a:cs typeface="+mn-cs"/>
            </a:endParaRPr>
          </a:p>
          <a:p>
            <a:pPr marL="363538" marR="0" lvl="0" indent="-363538" algn="l" defTabSz="914400" rtl="0" eaLnBrk="1" fontAlgn="base" latinLnBrk="0" hangingPunct="1">
              <a:lnSpc>
                <a:spcPct val="100000"/>
              </a:lnSpc>
              <a:spcBef>
                <a:spcPct val="20000"/>
              </a:spcBef>
              <a:spcAft>
                <a:spcPct val="0"/>
              </a:spcAft>
              <a:buClr>
                <a:schemeClr val="hlink"/>
              </a:buClr>
              <a:buSzTx/>
              <a:buFont typeface="Wingdings" pitchFamily="2" charset="2"/>
              <a:buChar char="v"/>
              <a:tabLst/>
              <a:defRPr/>
            </a:pPr>
            <a:endParaRPr kumimoji="0" lang="en-US" sz="2200" b="0" i="0" u="none" strike="noStrike" kern="0" cap="none" spc="0" normalizeH="0" baseline="0" noProof="0" dirty="0" smtClean="0">
              <a:ln>
                <a:noFill/>
              </a:ln>
              <a:solidFill>
                <a:schemeClr val="tx1"/>
              </a:solidFill>
              <a:effectLst/>
              <a:uLnTx/>
              <a:uFillTx/>
              <a:latin typeface="Cambria" pitchFamily="18" charset="0"/>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smtClean="0">
                <a:cs typeface="Times New Roman" pitchFamily="18" charset="0"/>
              </a:rPr>
              <a:t>I. VĂN BẢN QUY PHẠM PHÁP LUẬT</a:t>
            </a:r>
            <a:endParaRPr lang="en-US" sz="2400">
              <a:cs typeface="Times New Roman" pitchFamily="18" charset="0"/>
            </a:endParaRPr>
          </a:p>
        </p:txBody>
      </p:sp>
      <p:sp>
        <p:nvSpPr>
          <p:cNvPr id="3" name="Content Placeholder 2"/>
          <p:cNvSpPr>
            <a:spLocks noGrp="1"/>
          </p:cNvSpPr>
          <p:nvPr>
            <p:ph idx="1"/>
          </p:nvPr>
        </p:nvSpPr>
        <p:spPr/>
        <p:txBody>
          <a:bodyPr/>
          <a:lstStyle/>
          <a:p>
            <a:r>
              <a:rPr lang="en-US" sz="2400" dirty="0" err="1" smtClean="0">
                <a:solidFill>
                  <a:schemeClr val="tx2"/>
                </a:solidFill>
                <a:cs typeface="Times New Roman" pitchFamily="18" charset="0"/>
              </a:rPr>
              <a:t>Nghị</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định</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số</a:t>
            </a:r>
            <a:r>
              <a:rPr lang="en-US" sz="2400" dirty="0" smtClean="0">
                <a:solidFill>
                  <a:schemeClr val="tx2"/>
                </a:solidFill>
                <a:cs typeface="Times New Roman" pitchFamily="18" charset="0"/>
              </a:rPr>
              <a:t> 24/2012/NĐ-CP </a:t>
            </a:r>
            <a:r>
              <a:rPr lang="en-US" sz="2400" dirty="0" err="1" smtClean="0">
                <a:solidFill>
                  <a:schemeClr val="tx2"/>
                </a:solidFill>
                <a:cs typeface="Times New Roman" pitchFamily="18" charset="0"/>
              </a:rPr>
              <a:t>ngày</a:t>
            </a:r>
            <a:r>
              <a:rPr lang="en-US" sz="2400" dirty="0" smtClean="0">
                <a:solidFill>
                  <a:schemeClr val="tx2"/>
                </a:solidFill>
                <a:cs typeface="Times New Roman" pitchFamily="18" charset="0"/>
              </a:rPr>
              <a:t> 03/4/2012 </a:t>
            </a:r>
            <a:r>
              <a:rPr lang="en-US" sz="2400" dirty="0" err="1" smtClean="0">
                <a:solidFill>
                  <a:schemeClr val="tx2"/>
                </a:solidFill>
                <a:cs typeface="Times New Roman" pitchFamily="18" charset="0"/>
              </a:rPr>
              <a:t>của</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Chính</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phủ</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về</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quản</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lý</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hoạt</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động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kinh</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doanh</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vàng</a:t>
            </a:r>
            <a:endParaRPr lang="en-US" sz="2400" dirty="0" smtClean="0">
              <a:solidFill>
                <a:schemeClr val="tx2"/>
              </a:solidFill>
              <a:cs typeface="Times New Roman" pitchFamily="18" charset="0"/>
            </a:endParaRPr>
          </a:p>
          <a:p>
            <a:r>
              <a:rPr lang="en-US" sz="2400" dirty="0" err="1" smtClean="0">
                <a:solidFill>
                  <a:schemeClr val="tx2"/>
                </a:solidFill>
                <a:cs typeface="Times New Roman" pitchFamily="18" charset="0"/>
              </a:rPr>
              <a:t>Thông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tư</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số</a:t>
            </a:r>
            <a:r>
              <a:rPr lang="en-US" sz="2400" dirty="0" smtClean="0">
                <a:solidFill>
                  <a:schemeClr val="tx2"/>
                </a:solidFill>
                <a:cs typeface="Times New Roman" pitchFamily="18" charset="0"/>
              </a:rPr>
              <a:t> 16/2012/TT-NHNN </a:t>
            </a:r>
            <a:r>
              <a:rPr lang="en-US" sz="2400" dirty="0" err="1" smtClean="0">
                <a:solidFill>
                  <a:schemeClr val="tx2"/>
                </a:solidFill>
                <a:cs typeface="Times New Roman" pitchFamily="18" charset="0"/>
              </a:rPr>
              <a:t>ngày</a:t>
            </a:r>
            <a:r>
              <a:rPr lang="en-US" sz="2400" dirty="0" smtClean="0">
                <a:solidFill>
                  <a:schemeClr val="tx2"/>
                </a:solidFill>
                <a:cs typeface="Times New Roman" pitchFamily="18" charset="0"/>
              </a:rPr>
              <a:t> 25/5/2012 </a:t>
            </a:r>
            <a:r>
              <a:rPr lang="en-US" sz="2400" dirty="0" err="1" smtClean="0">
                <a:solidFill>
                  <a:schemeClr val="tx2"/>
                </a:solidFill>
                <a:cs typeface="Times New Roman" pitchFamily="18" charset="0"/>
              </a:rPr>
              <a:t>của</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Ngân</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hàng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nhà</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nước</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Việt</a:t>
            </a:r>
            <a:r>
              <a:rPr lang="en-US" sz="2400" dirty="0" smtClean="0">
                <a:solidFill>
                  <a:schemeClr val="tx2"/>
                </a:solidFill>
                <a:cs typeface="Times New Roman" pitchFamily="18" charset="0"/>
              </a:rPr>
              <a:t> Nam </a:t>
            </a:r>
            <a:r>
              <a:rPr lang="en-US" sz="2400" dirty="0" err="1" smtClean="0">
                <a:solidFill>
                  <a:schemeClr val="tx2"/>
                </a:solidFill>
                <a:cs typeface="Times New Roman" pitchFamily="18" charset="0"/>
              </a:rPr>
              <a:t>hướng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dẫn</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một</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số</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điều</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của</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Nghị</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định</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số</a:t>
            </a:r>
            <a:r>
              <a:rPr lang="en-US" sz="2400" dirty="0" smtClean="0">
                <a:solidFill>
                  <a:schemeClr val="tx2"/>
                </a:solidFill>
                <a:cs typeface="Times New Roman" pitchFamily="18" charset="0"/>
              </a:rPr>
              <a:t> 24/2012/NĐ-CP </a:t>
            </a:r>
            <a:r>
              <a:rPr lang="en-US" sz="2400" dirty="0" err="1" smtClean="0">
                <a:solidFill>
                  <a:schemeClr val="tx2"/>
                </a:solidFill>
                <a:cs typeface="Times New Roman" pitchFamily="18" charset="0"/>
              </a:rPr>
              <a:t>ngày</a:t>
            </a:r>
            <a:r>
              <a:rPr lang="en-US" sz="2400" dirty="0" smtClean="0">
                <a:solidFill>
                  <a:schemeClr val="tx2"/>
                </a:solidFill>
                <a:cs typeface="Times New Roman" pitchFamily="18" charset="0"/>
              </a:rPr>
              <a:t> 03/4/2012 </a:t>
            </a:r>
            <a:r>
              <a:rPr lang="en-US" sz="2400" dirty="0" err="1" smtClean="0">
                <a:solidFill>
                  <a:schemeClr val="tx2"/>
                </a:solidFill>
                <a:cs typeface="Times New Roman" pitchFamily="18" charset="0"/>
              </a:rPr>
              <a:t>của</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Chính</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phủ</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về</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quản</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lý</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hoạt</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động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kinh</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doanh</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vàng</a:t>
            </a:r>
            <a:endParaRPr lang="en-US" sz="2400" dirty="0" smtClean="0">
              <a:solidFill>
                <a:schemeClr val="tx2"/>
              </a:solidFill>
              <a:cs typeface="Times New Roman" pitchFamily="18" charset="0"/>
            </a:endParaRPr>
          </a:p>
          <a:p>
            <a:r>
              <a:rPr lang="en-US" sz="2400" dirty="0" err="1" smtClean="0">
                <a:solidFill>
                  <a:schemeClr val="tx2"/>
                </a:solidFill>
                <a:cs typeface="Times New Roman" pitchFamily="18" charset="0"/>
              </a:rPr>
              <a:t>Thông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tư</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số</a:t>
            </a:r>
            <a:r>
              <a:rPr lang="en-US" sz="2400" dirty="0" smtClean="0">
                <a:solidFill>
                  <a:schemeClr val="tx2"/>
                </a:solidFill>
                <a:cs typeface="Times New Roman" pitchFamily="18" charset="0"/>
              </a:rPr>
              <a:t> 22/2013/TT-BKHCN </a:t>
            </a:r>
            <a:r>
              <a:rPr lang="en-US" sz="2400" dirty="0" err="1" smtClean="0">
                <a:solidFill>
                  <a:schemeClr val="tx2"/>
                </a:solidFill>
                <a:cs typeface="Times New Roman" pitchFamily="18" charset="0"/>
              </a:rPr>
              <a:t>ngày</a:t>
            </a:r>
            <a:r>
              <a:rPr lang="en-US" sz="2400" dirty="0" smtClean="0">
                <a:solidFill>
                  <a:schemeClr val="tx2"/>
                </a:solidFill>
                <a:cs typeface="Times New Roman" pitchFamily="18" charset="0"/>
              </a:rPr>
              <a:t> 26/9/2013 </a:t>
            </a:r>
            <a:r>
              <a:rPr lang="en-US" sz="2400" dirty="0" err="1" smtClean="0">
                <a:solidFill>
                  <a:schemeClr val="tx2"/>
                </a:solidFill>
                <a:cs typeface="Times New Roman" pitchFamily="18" charset="0"/>
              </a:rPr>
              <a:t>của</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Bộ</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Khoa</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học</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và</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Công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nghệ</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quy</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định</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về</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quản</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lý</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đo</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lường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trong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kinh</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doanh</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vàng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và</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quản</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lý</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chất</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lượng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vàng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trang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sức</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mỹ</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nghệ</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lưu</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thông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trên</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thị</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trường</a:t>
            </a:r>
            <a:endParaRPr lang="en-US" sz="2400" dirty="0" smtClean="0">
              <a:solidFill>
                <a:srgbClr val="FF0000"/>
              </a:solidFill>
              <a:cs typeface="Times New Roman" pitchFamily="18" charset="0"/>
            </a:endParaRPr>
          </a:p>
          <a:p>
            <a:endParaRPr lang="en-US" sz="2400" dirty="0" smtClean="0">
              <a:solidFill>
                <a:srgbClr val="FF0000"/>
              </a:solidFill>
              <a:cs typeface="Times New Roman" pitchFamily="18" charset="0"/>
            </a:endParaRPr>
          </a:p>
          <a:p>
            <a:endParaRPr lang="en-US" dirty="0" smtClean="0"/>
          </a:p>
          <a:p>
            <a:endParaRPr lang="en-US" dirty="0"/>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smtClean="0">
                <a:cs typeface="Times New Roman" pitchFamily="18" charset="0"/>
              </a:rPr>
              <a:t>I. VĂN BẢN QUY PHẠM PHÁP LUẬT (tt)</a:t>
            </a:r>
            <a:endParaRPr lang="en-US" sz="2400">
              <a:cs typeface="Times New Roman" pitchFamily="18" charset="0"/>
            </a:endParaRPr>
          </a:p>
        </p:txBody>
      </p:sp>
      <p:sp>
        <p:nvSpPr>
          <p:cNvPr id="3" name="Content Placeholder 2"/>
          <p:cNvSpPr>
            <a:spLocks noGrp="1"/>
          </p:cNvSpPr>
          <p:nvPr>
            <p:ph idx="1"/>
          </p:nvPr>
        </p:nvSpPr>
        <p:spPr/>
        <p:txBody>
          <a:bodyPr/>
          <a:lstStyle/>
          <a:p>
            <a:r>
              <a:rPr lang="nl-NL" sz="2400" dirty="0" smtClean="0">
                <a:solidFill>
                  <a:schemeClr val="tx2"/>
                </a:solidFill>
              </a:rPr>
              <a:t>Thông tư số 23/2013/TT-BKHCN ngày 26/9/2013 của Bộ Khoa học và Công nghệ q</a:t>
            </a:r>
            <a:r>
              <a:rPr lang="en-US" sz="2400" dirty="0" err="1" smtClean="0">
                <a:solidFill>
                  <a:schemeClr val="tx2"/>
                </a:solidFill>
              </a:rPr>
              <a:t>uy</a:t>
            </a:r>
            <a:r>
              <a:rPr lang="en-US" sz="2400" dirty="0" smtClean="0">
                <a:solidFill>
                  <a:schemeClr val="tx2"/>
                </a:solidFill>
              </a:rPr>
              <a:t> </a:t>
            </a:r>
            <a:r>
              <a:rPr lang="en-US" sz="2400" dirty="0" err="1" smtClean="0">
                <a:solidFill>
                  <a:schemeClr val="tx2"/>
                </a:solidFill>
              </a:rPr>
              <a:t>định</a:t>
            </a:r>
            <a:r>
              <a:rPr lang="en-US" sz="2400" dirty="0" smtClean="0">
                <a:solidFill>
                  <a:schemeClr val="tx2"/>
                </a:solidFill>
              </a:rPr>
              <a:t> </a:t>
            </a:r>
            <a:r>
              <a:rPr lang="en-US" sz="2400" dirty="0" err="1" smtClean="0">
                <a:solidFill>
                  <a:schemeClr val="tx2"/>
                </a:solidFill>
              </a:rPr>
              <a:t>về</a:t>
            </a:r>
            <a:r>
              <a:rPr lang="en-US" sz="2400" dirty="0" smtClean="0">
                <a:solidFill>
                  <a:schemeClr val="tx2"/>
                </a:solidFill>
              </a:rPr>
              <a:t> </a:t>
            </a:r>
            <a:r>
              <a:rPr lang="en-US" sz="2400" dirty="0" err="1" smtClean="0">
                <a:solidFill>
                  <a:schemeClr val="tx2"/>
                </a:solidFill>
              </a:rPr>
              <a:t>đo</a:t>
            </a:r>
            <a:r>
              <a:rPr lang="en-US" sz="2400" dirty="0" smtClean="0">
                <a:solidFill>
                  <a:schemeClr val="tx2"/>
                </a:solidFill>
              </a:rPr>
              <a:t> </a:t>
            </a:r>
            <a:r>
              <a:rPr lang="en-US" sz="2400" dirty="0" err="1" smtClean="0">
                <a:solidFill>
                  <a:schemeClr val="tx2"/>
                </a:solidFill>
              </a:rPr>
              <a:t>lường</a:t>
            </a:r>
            <a:r>
              <a:rPr lang="en-US" sz="2400" dirty="0" smtClean="0">
                <a:solidFill>
                  <a:schemeClr val="tx2"/>
                </a:solidFill>
              </a:rPr>
              <a:t> </a:t>
            </a:r>
            <a:r>
              <a:rPr lang="en-US" sz="2400" dirty="0" err="1" smtClean="0">
                <a:solidFill>
                  <a:schemeClr val="tx2"/>
                </a:solidFill>
              </a:rPr>
              <a:t>đối</a:t>
            </a:r>
            <a:r>
              <a:rPr lang="en-US" sz="2400" dirty="0" smtClean="0">
                <a:solidFill>
                  <a:schemeClr val="tx2"/>
                </a:solidFill>
              </a:rPr>
              <a:t> </a:t>
            </a:r>
            <a:r>
              <a:rPr lang="en-US" sz="2400" dirty="0" err="1" smtClean="0">
                <a:solidFill>
                  <a:schemeClr val="tx2"/>
                </a:solidFill>
              </a:rPr>
              <a:t>với</a:t>
            </a:r>
            <a:r>
              <a:rPr lang="en-US" sz="2400" dirty="0" smtClean="0">
                <a:solidFill>
                  <a:schemeClr val="tx2"/>
                </a:solidFill>
              </a:rPr>
              <a:t> </a:t>
            </a:r>
            <a:r>
              <a:rPr lang="en-US" sz="2400" dirty="0" err="1" smtClean="0">
                <a:solidFill>
                  <a:schemeClr val="tx2"/>
                </a:solidFill>
              </a:rPr>
              <a:t>phương</a:t>
            </a:r>
            <a:r>
              <a:rPr lang="en-US" sz="2400" dirty="0" smtClean="0">
                <a:solidFill>
                  <a:schemeClr val="tx2"/>
                </a:solidFill>
              </a:rPr>
              <a:t> </a:t>
            </a:r>
            <a:r>
              <a:rPr lang="en-US" sz="2400" dirty="0" err="1" smtClean="0">
                <a:solidFill>
                  <a:schemeClr val="tx2"/>
                </a:solidFill>
              </a:rPr>
              <a:t>tiện</a:t>
            </a:r>
            <a:r>
              <a:rPr lang="en-US" sz="2400" dirty="0" smtClean="0">
                <a:solidFill>
                  <a:schemeClr val="tx2"/>
                </a:solidFill>
              </a:rPr>
              <a:t> </a:t>
            </a:r>
            <a:r>
              <a:rPr lang="en-US" sz="2400" dirty="0" err="1" smtClean="0">
                <a:solidFill>
                  <a:schemeClr val="tx2"/>
                </a:solidFill>
              </a:rPr>
              <a:t>đo</a:t>
            </a:r>
            <a:r>
              <a:rPr lang="en-US" sz="2400" dirty="0" smtClean="0">
                <a:solidFill>
                  <a:schemeClr val="tx2"/>
                </a:solidFill>
              </a:rPr>
              <a:t> </a:t>
            </a:r>
            <a:r>
              <a:rPr lang="en-US" sz="2400" dirty="0" err="1" smtClean="0">
                <a:solidFill>
                  <a:schemeClr val="tx2"/>
                </a:solidFill>
              </a:rPr>
              <a:t>nhóm</a:t>
            </a:r>
            <a:r>
              <a:rPr lang="en-US" sz="2400" dirty="0" smtClean="0">
                <a:solidFill>
                  <a:schemeClr val="tx2"/>
                </a:solidFill>
              </a:rPr>
              <a:t> 2</a:t>
            </a:r>
          </a:p>
          <a:p>
            <a:r>
              <a:rPr lang="en-US" sz="2400" dirty="0" err="1" smtClean="0">
                <a:solidFill>
                  <a:schemeClr val="tx2"/>
                </a:solidFill>
              </a:rPr>
              <a:t>Quyết</a:t>
            </a:r>
            <a:r>
              <a:rPr lang="en-US" sz="2400" dirty="0" smtClean="0">
                <a:solidFill>
                  <a:schemeClr val="tx2"/>
                </a:solidFill>
              </a:rPr>
              <a:t> </a:t>
            </a:r>
            <a:r>
              <a:rPr lang="vi-VN" sz="2400" dirty="0" smtClean="0">
                <a:solidFill>
                  <a:schemeClr val="tx2"/>
                </a:solidFill>
              </a:rPr>
              <a:t>đị</a:t>
            </a:r>
            <a:r>
              <a:rPr lang="en-US" sz="2400" dirty="0" err="1" smtClean="0">
                <a:solidFill>
                  <a:schemeClr val="tx2"/>
                </a:solidFill>
              </a:rPr>
              <a:t>nh</a:t>
            </a:r>
            <a:r>
              <a:rPr lang="en-US" sz="2400" dirty="0" smtClean="0">
                <a:solidFill>
                  <a:schemeClr val="tx2"/>
                </a:solidFill>
              </a:rPr>
              <a:t> </a:t>
            </a:r>
            <a:r>
              <a:rPr lang="en-US" sz="2400" dirty="0" err="1" smtClean="0">
                <a:solidFill>
                  <a:schemeClr val="tx2"/>
                </a:solidFill>
              </a:rPr>
              <a:t>số</a:t>
            </a:r>
            <a:r>
              <a:rPr lang="en-US" sz="2400" dirty="0" smtClean="0">
                <a:solidFill>
                  <a:schemeClr val="tx2"/>
                </a:solidFill>
              </a:rPr>
              <a:t> 1550/QĐ-BKHCN </a:t>
            </a:r>
            <a:r>
              <a:rPr lang="en-US" sz="2400" dirty="0" err="1" smtClean="0">
                <a:solidFill>
                  <a:schemeClr val="tx2"/>
                </a:solidFill>
              </a:rPr>
              <a:t>ngày</a:t>
            </a:r>
            <a:r>
              <a:rPr lang="en-US" sz="2400" dirty="0" smtClean="0">
                <a:solidFill>
                  <a:schemeClr val="tx2"/>
                </a:solidFill>
              </a:rPr>
              <a:t> 25/6/2014 </a:t>
            </a:r>
            <a:r>
              <a:rPr lang="en-US" sz="2400" dirty="0" err="1" smtClean="0">
                <a:solidFill>
                  <a:schemeClr val="tx2"/>
                </a:solidFill>
              </a:rPr>
              <a:t>của</a:t>
            </a:r>
            <a:r>
              <a:rPr lang="en-US" sz="2400" dirty="0" smtClean="0">
                <a:solidFill>
                  <a:schemeClr val="tx2"/>
                </a:solidFill>
              </a:rPr>
              <a:t> </a:t>
            </a:r>
            <a:r>
              <a:rPr lang="en-US" sz="2400" dirty="0" err="1" smtClean="0">
                <a:solidFill>
                  <a:schemeClr val="tx2"/>
                </a:solidFill>
              </a:rPr>
              <a:t>Bộ</a:t>
            </a:r>
            <a:r>
              <a:rPr lang="en-US" sz="2400" dirty="0" smtClean="0">
                <a:solidFill>
                  <a:schemeClr val="tx2"/>
                </a:solidFill>
              </a:rPr>
              <a:t> </a:t>
            </a:r>
            <a:r>
              <a:rPr lang="en-US" sz="2400" dirty="0" err="1" smtClean="0">
                <a:solidFill>
                  <a:schemeClr val="tx2"/>
                </a:solidFill>
              </a:rPr>
              <a:t>Khoa</a:t>
            </a:r>
            <a:r>
              <a:rPr lang="en-US" sz="2400" dirty="0" smtClean="0">
                <a:solidFill>
                  <a:schemeClr val="tx2"/>
                </a:solidFill>
              </a:rPr>
              <a:t> </a:t>
            </a:r>
            <a:r>
              <a:rPr lang="en-US" sz="2400" dirty="0" err="1" smtClean="0">
                <a:solidFill>
                  <a:schemeClr val="tx2"/>
                </a:solidFill>
              </a:rPr>
              <a:t>học</a:t>
            </a:r>
            <a:r>
              <a:rPr lang="en-US" sz="2400" dirty="0" smtClean="0">
                <a:solidFill>
                  <a:schemeClr val="tx2"/>
                </a:solidFill>
              </a:rPr>
              <a:t> </a:t>
            </a:r>
            <a:r>
              <a:rPr lang="en-US" sz="2400" dirty="0" err="1" smtClean="0">
                <a:solidFill>
                  <a:schemeClr val="tx2"/>
                </a:solidFill>
              </a:rPr>
              <a:t>và</a:t>
            </a:r>
            <a:r>
              <a:rPr lang="en-US" sz="2400" dirty="0" smtClean="0">
                <a:solidFill>
                  <a:schemeClr val="tx2"/>
                </a:solidFill>
              </a:rPr>
              <a:t> </a:t>
            </a:r>
            <a:r>
              <a:rPr lang="en-US" sz="2400" dirty="0" err="1" smtClean="0">
                <a:solidFill>
                  <a:schemeClr val="tx2"/>
                </a:solidFill>
              </a:rPr>
              <a:t>Công</a:t>
            </a:r>
            <a:r>
              <a:rPr lang="en-US" sz="2400" dirty="0" smtClean="0">
                <a:solidFill>
                  <a:schemeClr val="tx2"/>
                </a:solidFill>
              </a:rPr>
              <a:t> </a:t>
            </a:r>
            <a:r>
              <a:rPr lang="en-US" sz="2400" dirty="0" err="1" smtClean="0">
                <a:solidFill>
                  <a:schemeClr val="tx2"/>
                </a:solidFill>
              </a:rPr>
              <a:t>nghệ</a:t>
            </a:r>
            <a:r>
              <a:rPr lang="en-US" sz="2400" dirty="0" smtClean="0">
                <a:solidFill>
                  <a:schemeClr val="tx2"/>
                </a:solidFill>
              </a:rPr>
              <a:t> </a:t>
            </a:r>
            <a:r>
              <a:rPr lang="en-US" sz="2400" dirty="0" err="1" smtClean="0">
                <a:solidFill>
                  <a:schemeClr val="tx2"/>
                </a:solidFill>
              </a:rPr>
              <a:t>về</a:t>
            </a:r>
            <a:r>
              <a:rPr lang="en-US" sz="2400" dirty="0" smtClean="0">
                <a:solidFill>
                  <a:schemeClr val="tx2"/>
                </a:solidFill>
              </a:rPr>
              <a:t> </a:t>
            </a:r>
            <a:r>
              <a:rPr lang="en-US" sz="2400" dirty="0" err="1" smtClean="0">
                <a:solidFill>
                  <a:schemeClr val="tx2"/>
                </a:solidFill>
              </a:rPr>
              <a:t>việc</a:t>
            </a:r>
            <a:r>
              <a:rPr lang="en-US" sz="2400" dirty="0" smtClean="0">
                <a:solidFill>
                  <a:schemeClr val="tx2"/>
                </a:solidFill>
              </a:rPr>
              <a:t> </a:t>
            </a:r>
            <a:r>
              <a:rPr lang="vi-VN" sz="2400" dirty="0" smtClean="0">
                <a:solidFill>
                  <a:schemeClr val="tx2"/>
                </a:solidFill>
              </a:rPr>
              <a:t>đí</a:t>
            </a:r>
            <a:r>
              <a:rPr lang="en-US" sz="2400" dirty="0" err="1" smtClean="0">
                <a:solidFill>
                  <a:schemeClr val="tx2"/>
                </a:solidFill>
              </a:rPr>
              <a:t>nh</a:t>
            </a:r>
            <a:r>
              <a:rPr lang="en-US" sz="2400" dirty="0" smtClean="0">
                <a:solidFill>
                  <a:schemeClr val="tx2"/>
                </a:solidFill>
              </a:rPr>
              <a:t> </a:t>
            </a:r>
            <a:r>
              <a:rPr lang="en-US" sz="2400" dirty="0" err="1" smtClean="0">
                <a:solidFill>
                  <a:schemeClr val="tx2"/>
                </a:solidFill>
              </a:rPr>
              <a:t>chính</a:t>
            </a:r>
            <a:r>
              <a:rPr lang="en-US" sz="2400" dirty="0" smtClean="0">
                <a:solidFill>
                  <a:schemeClr val="tx2"/>
                </a:solidFill>
              </a:rPr>
              <a:t> </a:t>
            </a:r>
            <a:r>
              <a:rPr lang="en-US" sz="2400" dirty="0" err="1" smtClean="0">
                <a:solidFill>
                  <a:schemeClr val="tx2"/>
                </a:solidFill>
                <a:cs typeface="Times New Roman" pitchFamily="18" charset="0"/>
              </a:rPr>
              <a:t>Thông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tư</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số</a:t>
            </a:r>
            <a:r>
              <a:rPr lang="en-US" sz="2400" dirty="0" smtClean="0">
                <a:solidFill>
                  <a:schemeClr val="tx2"/>
                </a:solidFill>
                <a:cs typeface="Times New Roman" pitchFamily="18" charset="0"/>
              </a:rPr>
              <a:t> 22/2013/TT-BKHCN </a:t>
            </a:r>
            <a:r>
              <a:rPr lang="en-US" sz="2400" dirty="0" err="1" smtClean="0">
                <a:solidFill>
                  <a:schemeClr val="tx2"/>
                </a:solidFill>
                <a:cs typeface="Times New Roman" pitchFamily="18" charset="0"/>
              </a:rPr>
              <a:t>ngày</a:t>
            </a:r>
            <a:r>
              <a:rPr lang="en-US" sz="2400" dirty="0" smtClean="0">
                <a:solidFill>
                  <a:schemeClr val="tx2"/>
                </a:solidFill>
                <a:cs typeface="Times New Roman" pitchFamily="18" charset="0"/>
              </a:rPr>
              <a:t> 26/9/2013 </a:t>
            </a:r>
            <a:r>
              <a:rPr lang="en-US" sz="2400" dirty="0" err="1" smtClean="0">
                <a:solidFill>
                  <a:schemeClr val="tx2"/>
                </a:solidFill>
                <a:cs typeface="Times New Roman" pitchFamily="18" charset="0"/>
              </a:rPr>
              <a:t>của</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Bộ</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Khoa</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học</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và</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Công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nghệ</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quy</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định</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về</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quản</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lý</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đo</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lường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trong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kinh</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doanh</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vàng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và</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quản</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lý</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chất</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lượng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vàng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trang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sức</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mỹ</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nghệ</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lưu</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thông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trên</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thị</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trường</a:t>
            </a:r>
            <a:r>
              <a:rPr lang="en-US" sz="2400" dirty="0" smtClean="0">
                <a:cs typeface="Times New Roman" pitchFamily="18" charset="0"/>
              </a:rPr>
              <a:t> </a:t>
            </a:r>
            <a:endParaRPr lang="en-US" sz="2400" i="1" dirty="0" smtClean="0">
              <a:solidFill>
                <a:schemeClr val="tx2"/>
              </a:solidFill>
            </a:endParaRPr>
          </a:p>
          <a:p>
            <a:endParaRPr lang="en-US" dirty="0" smtClean="0"/>
          </a:p>
          <a:p>
            <a:endParaRPr lang="en-US" dirty="0"/>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smtClean="0">
                <a:cs typeface="Times New Roman" pitchFamily="18" charset="0"/>
              </a:rPr>
              <a:t>I. VĂN BẢN QUY PHẠM PHÁP LUẬT (tt)</a:t>
            </a:r>
            <a:endParaRPr lang="en-US" sz="2400">
              <a:cs typeface="Times New Roman" pitchFamily="18" charset="0"/>
            </a:endParaRPr>
          </a:p>
        </p:txBody>
      </p:sp>
      <p:sp>
        <p:nvSpPr>
          <p:cNvPr id="3" name="Content Placeholder 2"/>
          <p:cNvSpPr>
            <a:spLocks noGrp="1"/>
          </p:cNvSpPr>
          <p:nvPr>
            <p:ph idx="1"/>
          </p:nvPr>
        </p:nvSpPr>
        <p:spPr/>
        <p:txBody>
          <a:bodyPr/>
          <a:lstStyle/>
          <a:p>
            <a:r>
              <a:rPr lang="en-US" sz="2400" dirty="0" err="1" smtClean="0">
                <a:solidFill>
                  <a:schemeClr val="tx2"/>
                </a:solidFill>
                <a:cs typeface="Times New Roman" pitchFamily="18" charset="0"/>
              </a:rPr>
              <a:t>Nghị</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định</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số</a:t>
            </a:r>
            <a:r>
              <a:rPr lang="en-US" sz="2400" dirty="0" smtClean="0">
                <a:solidFill>
                  <a:schemeClr val="tx2"/>
                </a:solidFill>
                <a:cs typeface="Times New Roman" pitchFamily="18" charset="0"/>
              </a:rPr>
              <a:t> 80/2013/NĐ-CP </a:t>
            </a:r>
            <a:r>
              <a:rPr lang="en-US" sz="2400" dirty="0" err="1" smtClean="0">
                <a:solidFill>
                  <a:schemeClr val="tx2"/>
                </a:solidFill>
                <a:cs typeface="Times New Roman" pitchFamily="18" charset="0"/>
              </a:rPr>
              <a:t>ngày</a:t>
            </a:r>
            <a:r>
              <a:rPr lang="en-US" sz="2400" dirty="0" smtClean="0">
                <a:solidFill>
                  <a:schemeClr val="tx2"/>
                </a:solidFill>
                <a:cs typeface="Times New Roman" pitchFamily="18" charset="0"/>
              </a:rPr>
              <a:t> 19/7/2013 </a:t>
            </a:r>
            <a:r>
              <a:rPr lang="en-US" sz="2400" dirty="0" err="1" smtClean="0">
                <a:solidFill>
                  <a:schemeClr val="tx2"/>
                </a:solidFill>
                <a:cs typeface="Times New Roman" pitchFamily="18" charset="0"/>
              </a:rPr>
              <a:t>của</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Chính</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phủ</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quy</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định</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xử</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phạt</a:t>
            </a:r>
            <a:r>
              <a:rPr lang="en-US" sz="2400" dirty="0" smtClean="0">
                <a:solidFill>
                  <a:schemeClr val="tx2"/>
                </a:solidFill>
                <a:cs typeface="Times New Roman" pitchFamily="18" charset="0"/>
              </a:rPr>
              <a:t> vi </a:t>
            </a:r>
            <a:r>
              <a:rPr lang="en-US" sz="2400" dirty="0" err="1" smtClean="0">
                <a:solidFill>
                  <a:schemeClr val="tx2"/>
                </a:solidFill>
                <a:cs typeface="Times New Roman" pitchFamily="18" charset="0"/>
              </a:rPr>
              <a:t>phạm</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hành</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chính</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trong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lĩnh</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vực</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tiêu</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chuẩn</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đo</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lường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chất</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lượng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sản</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phẩm</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hàng</a:t>
            </a:r>
            <a:r>
              <a:rPr lang="en-US" sz="2400" dirty="0" smtClean="0">
                <a:solidFill>
                  <a:schemeClr val="tx2"/>
                </a:solidFill>
                <a:cs typeface="Times New Roman" pitchFamily="18" charset="0"/>
              </a:rPr>
              <a:t> </a:t>
            </a:r>
            <a:r>
              <a:rPr lang="en-US" sz="2400" dirty="0" err="1" smtClean="0">
                <a:solidFill>
                  <a:schemeClr val="tx2"/>
                </a:solidFill>
                <a:cs typeface="Times New Roman" pitchFamily="18" charset="0"/>
              </a:rPr>
              <a:t>hóa</a:t>
            </a:r>
            <a:endParaRPr lang="en-US" sz="2400" dirty="0" smtClean="0">
              <a:solidFill>
                <a:schemeClr val="tx2"/>
              </a:solidFill>
              <a:cs typeface="Times New Roman" pitchFamily="18" charset="0"/>
            </a:endParaRPr>
          </a:p>
          <a:p>
            <a:r>
              <a:rPr lang="en-US" sz="2400" dirty="0" err="1" smtClean="0">
                <a:solidFill>
                  <a:schemeClr val="tx2">
                    <a:lumMod val="95000"/>
                    <a:lumOff val="5000"/>
                  </a:schemeClr>
                </a:solidFill>
              </a:rPr>
              <a:t>Thông</a:t>
            </a:r>
            <a:r>
              <a:rPr lang="en-US" sz="2400" dirty="0" smtClean="0">
                <a:solidFill>
                  <a:schemeClr val="tx2">
                    <a:lumMod val="95000"/>
                    <a:lumOff val="5000"/>
                  </a:schemeClr>
                </a:solidFill>
              </a:rPr>
              <a:t> t</a:t>
            </a:r>
            <a:r>
              <a:rPr lang="vi-VN" sz="2400" dirty="0" smtClean="0">
                <a:solidFill>
                  <a:schemeClr val="tx2">
                    <a:lumMod val="95000"/>
                    <a:lumOff val="5000"/>
                  </a:schemeClr>
                </a:solidFill>
              </a:rPr>
              <a:t>ư</a:t>
            </a:r>
            <a:r>
              <a:rPr lang="en-US" sz="2400" dirty="0" smtClean="0">
                <a:solidFill>
                  <a:schemeClr val="tx2">
                    <a:lumMod val="95000"/>
                    <a:lumOff val="5000"/>
                  </a:schemeClr>
                </a:solidFill>
              </a:rPr>
              <a:t> 19/2014/TT-BKHCN </a:t>
            </a:r>
            <a:r>
              <a:rPr lang="en-US" sz="2400" dirty="0" err="1" smtClean="0">
                <a:solidFill>
                  <a:schemeClr val="tx2">
                    <a:lumMod val="95000"/>
                    <a:lumOff val="5000"/>
                  </a:schemeClr>
                </a:solidFill>
              </a:rPr>
              <a:t>ngày</a:t>
            </a:r>
            <a:r>
              <a:rPr lang="en-US" sz="2400" dirty="0" smtClean="0">
                <a:solidFill>
                  <a:schemeClr val="tx2">
                    <a:lumMod val="95000"/>
                    <a:lumOff val="5000"/>
                  </a:schemeClr>
                </a:solidFill>
              </a:rPr>
              <a:t> 01/7/2014 </a:t>
            </a:r>
            <a:r>
              <a:rPr lang="en-US" sz="2400" dirty="0" err="1" smtClean="0">
                <a:solidFill>
                  <a:schemeClr val="tx2">
                    <a:lumMod val="95000"/>
                    <a:lumOff val="5000"/>
                  </a:schemeClr>
                </a:solidFill>
              </a:rPr>
              <a:t>của</a:t>
            </a:r>
            <a:r>
              <a:rPr lang="en-US" sz="2400" dirty="0" smtClean="0">
                <a:solidFill>
                  <a:schemeClr val="tx2">
                    <a:lumMod val="95000"/>
                    <a:lumOff val="5000"/>
                  </a:schemeClr>
                </a:solidFill>
              </a:rPr>
              <a:t> </a:t>
            </a:r>
            <a:r>
              <a:rPr lang="en-US" sz="2400" dirty="0" err="1" smtClean="0">
                <a:solidFill>
                  <a:schemeClr val="tx2">
                    <a:lumMod val="95000"/>
                    <a:lumOff val="5000"/>
                  </a:schemeClr>
                </a:solidFill>
              </a:rPr>
              <a:t>Bộ</a:t>
            </a:r>
            <a:r>
              <a:rPr lang="en-US" sz="2400" dirty="0" smtClean="0">
                <a:solidFill>
                  <a:schemeClr val="tx2">
                    <a:lumMod val="95000"/>
                    <a:lumOff val="5000"/>
                  </a:schemeClr>
                </a:solidFill>
              </a:rPr>
              <a:t> </a:t>
            </a:r>
            <a:r>
              <a:rPr lang="en-US" sz="2400" dirty="0" err="1" smtClean="0">
                <a:solidFill>
                  <a:schemeClr val="tx2">
                    <a:lumMod val="95000"/>
                    <a:lumOff val="5000"/>
                  </a:schemeClr>
                </a:solidFill>
              </a:rPr>
              <a:t>Khoa</a:t>
            </a:r>
            <a:r>
              <a:rPr lang="en-US" sz="2400" dirty="0" smtClean="0">
                <a:solidFill>
                  <a:schemeClr val="tx2">
                    <a:lumMod val="95000"/>
                    <a:lumOff val="5000"/>
                  </a:schemeClr>
                </a:solidFill>
              </a:rPr>
              <a:t> </a:t>
            </a:r>
            <a:r>
              <a:rPr lang="en-US" sz="2400" dirty="0" err="1" smtClean="0">
                <a:solidFill>
                  <a:schemeClr val="tx2">
                    <a:lumMod val="95000"/>
                    <a:lumOff val="5000"/>
                  </a:schemeClr>
                </a:solidFill>
              </a:rPr>
              <a:t>học</a:t>
            </a:r>
            <a:r>
              <a:rPr lang="en-US" sz="2400" dirty="0" smtClean="0">
                <a:solidFill>
                  <a:schemeClr val="tx2">
                    <a:lumMod val="95000"/>
                    <a:lumOff val="5000"/>
                  </a:schemeClr>
                </a:solidFill>
              </a:rPr>
              <a:t> </a:t>
            </a:r>
            <a:r>
              <a:rPr lang="en-US" sz="2400" dirty="0" err="1" smtClean="0">
                <a:solidFill>
                  <a:schemeClr val="tx2">
                    <a:lumMod val="95000"/>
                    <a:lumOff val="5000"/>
                  </a:schemeClr>
                </a:solidFill>
              </a:rPr>
              <a:t>và</a:t>
            </a:r>
            <a:r>
              <a:rPr lang="en-US" sz="2400" dirty="0" smtClean="0">
                <a:solidFill>
                  <a:schemeClr val="tx2">
                    <a:lumMod val="95000"/>
                    <a:lumOff val="5000"/>
                  </a:schemeClr>
                </a:solidFill>
              </a:rPr>
              <a:t> </a:t>
            </a:r>
            <a:r>
              <a:rPr lang="en-US" sz="2400" dirty="0" err="1" smtClean="0">
                <a:solidFill>
                  <a:schemeClr val="tx2">
                    <a:lumMod val="95000"/>
                    <a:lumOff val="5000"/>
                  </a:schemeClr>
                </a:solidFill>
              </a:rPr>
              <a:t>Công</a:t>
            </a:r>
            <a:r>
              <a:rPr lang="en-US" sz="2400" dirty="0" smtClean="0">
                <a:solidFill>
                  <a:schemeClr val="tx2">
                    <a:lumMod val="95000"/>
                    <a:lumOff val="5000"/>
                  </a:schemeClr>
                </a:solidFill>
              </a:rPr>
              <a:t> </a:t>
            </a:r>
            <a:r>
              <a:rPr lang="en-US" sz="2400" dirty="0" err="1" smtClean="0">
                <a:solidFill>
                  <a:schemeClr val="tx2">
                    <a:lumMod val="95000"/>
                    <a:lumOff val="5000"/>
                  </a:schemeClr>
                </a:solidFill>
              </a:rPr>
              <a:t>nghệ</a:t>
            </a:r>
            <a:r>
              <a:rPr lang="en-US" sz="2400" dirty="0" smtClean="0">
                <a:solidFill>
                  <a:schemeClr val="tx2">
                    <a:lumMod val="95000"/>
                    <a:lumOff val="5000"/>
                  </a:schemeClr>
                </a:solidFill>
              </a:rPr>
              <a:t> h</a:t>
            </a:r>
            <a:r>
              <a:rPr lang="vi-VN" sz="2400" dirty="0" smtClean="0">
                <a:solidFill>
                  <a:schemeClr val="tx2">
                    <a:lumMod val="95000"/>
                    <a:lumOff val="5000"/>
                  </a:schemeClr>
                </a:solidFill>
              </a:rPr>
              <a:t>ướ</a:t>
            </a:r>
            <a:r>
              <a:rPr lang="en-US" sz="2400" dirty="0" err="1" smtClean="0">
                <a:solidFill>
                  <a:schemeClr val="tx2">
                    <a:lumMod val="95000"/>
                    <a:lumOff val="5000"/>
                  </a:schemeClr>
                </a:solidFill>
              </a:rPr>
              <a:t>ng</a:t>
            </a:r>
            <a:r>
              <a:rPr lang="en-US" sz="2400" dirty="0" smtClean="0">
                <a:solidFill>
                  <a:schemeClr val="tx2">
                    <a:lumMod val="95000"/>
                    <a:lumOff val="5000"/>
                  </a:schemeClr>
                </a:solidFill>
              </a:rPr>
              <a:t> </a:t>
            </a:r>
            <a:r>
              <a:rPr lang="en-US" sz="2400" dirty="0" err="1" smtClean="0">
                <a:solidFill>
                  <a:schemeClr val="tx2">
                    <a:lumMod val="95000"/>
                    <a:lumOff val="5000"/>
                  </a:schemeClr>
                </a:solidFill>
              </a:rPr>
              <a:t>dẫn</a:t>
            </a:r>
            <a:r>
              <a:rPr lang="en-US" sz="2400" dirty="0" smtClean="0">
                <a:solidFill>
                  <a:schemeClr val="tx2">
                    <a:lumMod val="95000"/>
                    <a:lumOff val="5000"/>
                  </a:schemeClr>
                </a:solidFill>
              </a:rPr>
              <a:t> </a:t>
            </a:r>
            <a:r>
              <a:rPr lang="en-US" sz="2400" dirty="0" err="1" smtClean="0">
                <a:solidFill>
                  <a:schemeClr val="tx2">
                    <a:lumMod val="95000"/>
                    <a:lumOff val="5000"/>
                  </a:schemeClr>
                </a:solidFill>
              </a:rPr>
              <a:t>thực</a:t>
            </a:r>
            <a:r>
              <a:rPr lang="en-US" sz="2400" dirty="0" smtClean="0">
                <a:solidFill>
                  <a:schemeClr val="tx2">
                    <a:lumMod val="95000"/>
                    <a:lumOff val="5000"/>
                  </a:schemeClr>
                </a:solidFill>
              </a:rPr>
              <a:t> </a:t>
            </a:r>
            <a:r>
              <a:rPr lang="en-US" sz="2400" dirty="0" err="1" smtClean="0">
                <a:solidFill>
                  <a:schemeClr val="tx2">
                    <a:lumMod val="95000"/>
                    <a:lumOff val="5000"/>
                  </a:schemeClr>
                </a:solidFill>
              </a:rPr>
              <a:t>hiện</a:t>
            </a:r>
            <a:r>
              <a:rPr lang="en-US" sz="2400" dirty="0" smtClean="0">
                <a:solidFill>
                  <a:schemeClr val="tx2">
                    <a:lumMod val="95000"/>
                    <a:lumOff val="5000"/>
                  </a:schemeClr>
                </a:solidFill>
              </a:rPr>
              <a:t> </a:t>
            </a:r>
            <a:r>
              <a:rPr lang="en-US" sz="2400" dirty="0" err="1" smtClean="0">
                <a:solidFill>
                  <a:schemeClr val="tx2">
                    <a:lumMod val="95000"/>
                    <a:lumOff val="5000"/>
                  </a:schemeClr>
                </a:solidFill>
              </a:rPr>
              <a:t>một</a:t>
            </a:r>
            <a:r>
              <a:rPr lang="en-US" sz="2400" dirty="0" smtClean="0">
                <a:solidFill>
                  <a:schemeClr val="tx2">
                    <a:lumMod val="95000"/>
                    <a:lumOff val="5000"/>
                  </a:schemeClr>
                </a:solidFill>
              </a:rPr>
              <a:t> </a:t>
            </a:r>
            <a:r>
              <a:rPr lang="en-US" sz="2400" dirty="0" err="1" smtClean="0">
                <a:solidFill>
                  <a:schemeClr val="tx2">
                    <a:lumMod val="95000"/>
                    <a:lumOff val="5000"/>
                  </a:schemeClr>
                </a:solidFill>
              </a:rPr>
              <a:t>số</a:t>
            </a:r>
            <a:r>
              <a:rPr lang="en-US" sz="2400" dirty="0" smtClean="0">
                <a:solidFill>
                  <a:schemeClr val="tx2">
                    <a:lumMod val="95000"/>
                    <a:lumOff val="5000"/>
                  </a:schemeClr>
                </a:solidFill>
              </a:rPr>
              <a:t> </a:t>
            </a:r>
            <a:r>
              <a:rPr lang="vi-VN" sz="2400" dirty="0" smtClean="0">
                <a:solidFill>
                  <a:schemeClr val="tx2">
                    <a:lumMod val="95000"/>
                    <a:lumOff val="5000"/>
                  </a:schemeClr>
                </a:solidFill>
              </a:rPr>
              <a:t>đ</a:t>
            </a:r>
            <a:r>
              <a:rPr lang="en-US" sz="2400" dirty="0" err="1" smtClean="0">
                <a:solidFill>
                  <a:schemeClr val="tx2">
                    <a:lumMod val="95000"/>
                    <a:lumOff val="5000"/>
                  </a:schemeClr>
                </a:solidFill>
              </a:rPr>
              <a:t>iều</a:t>
            </a:r>
            <a:r>
              <a:rPr lang="en-US" sz="2400" dirty="0" smtClean="0">
                <a:solidFill>
                  <a:schemeClr val="tx2">
                    <a:lumMod val="95000"/>
                    <a:lumOff val="5000"/>
                  </a:schemeClr>
                </a:solidFill>
              </a:rPr>
              <a:t> </a:t>
            </a:r>
            <a:r>
              <a:rPr lang="en-US" sz="2400" dirty="0" err="1" smtClean="0">
                <a:solidFill>
                  <a:schemeClr val="tx2">
                    <a:lumMod val="95000"/>
                    <a:lumOff val="5000"/>
                  </a:schemeClr>
                </a:solidFill>
              </a:rPr>
              <a:t>của</a:t>
            </a:r>
            <a:r>
              <a:rPr lang="en-US" sz="2400" dirty="0" smtClean="0">
                <a:solidFill>
                  <a:schemeClr val="tx2">
                    <a:lumMod val="95000"/>
                    <a:lumOff val="5000"/>
                  </a:schemeClr>
                </a:solidFill>
              </a:rPr>
              <a:t> </a:t>
            </a:r>
            <a:r>
              <a:rPr lang="en-US" sz="2400" dirty="0" err="1" smtClean="0">
                <a:solidFill>
                  <a:schemeClr val="tx2">
                    <a:lumMod val="95000"/>
                    <a:lumOff val="5000"/>
                  </a:schemeClr>
                </a:solidFill>
              </a:rPr>
              <a:t>Nghị</a:t>
            </a:r>
            <a:r>
              <a:rPr lang="en-US" sz="2400" dirty="0" smtClean="0">
                <a:solidFill>
                  <a:schemeClr val="tx2">
                    <a:lumMod val="95000"/>
                    <a:lumOff val="5000"/>
                  </a:schemeClr>
                </a:solidFill>
              </a:rPr>
              <a:t> </a:t>
            </a:r>
            <a:r>
              <a:rPr lang="vi-VN" sz="2400" dirty="0" smtClean="0">
                <a:solidFill>
                  <a:schemeClr val="tx2">
                    <a:lumMod val="95000"/>
                    <a:lumOff val="5000"/>
                  </a:schemeClr>
                </a:solidFill>
              </a:rPr>
              <a:t>đị</a:t>
            </a:r>
            <a:r>
              <a:rPr lang="en-US" sz="2400" dirty="0" err="1" smtClean="0">
                <a:solidFill>
                  <a:schemeClr val="tx2">
                    <a:lumMod val="95000"/>
                    <a:lumOff val="5000"/>
                  </a:schemeClr>
                </a:solidFill>
              </a:rPr>
              <a:t>nh</a:t>
            </a:r>
            <a:r>
              <a:rPr lang="en-US" sz="2400" dirty="0" smtClean="0">
                <a:solidFill>
                  <a:schemeClr val="tx2">
                    <a:lumMod val="95000"/>
                    <a:lumOff val="5000"/>
                  </a:schemeClr>
                </a:solidFill>
              </a:rPr>
              <a:t> </a:t>
            </a:r>
            <a:r>
              <a:rPr lang="en-US" sz="2400" dirty="0" err="1" smtClean="0">
                <a:solidFill>
                  <a:schemeClr val="tx2">
                    <a:lumMod val="95000"/>
                    <a:lumOff val="5000"/>
                  </a:schemeClr>
                </a:solidFill>
                <a:cs typeface="Times New Roman" pitchFamily="18" charset="0"/>
              </a:rPr>
              <a:t>số</a:t>
            </a:r>
            <a:r>
              <a:rPr lang="en-US" sz="2400" dirty="0" smtClean="0">
                <a:solidFill>
                  <a:schemeClr val="tx2">
                    <a:lumMod val="95000"/>
                    <a:lumOff val="5000"/>
                  </a:schemeClr>
                </a:solidFill>
                <a:cs typeface="Times New Roman" pitchFamily="18" charset="0"/>
              </a:rPr>
              <a:t> 80/2013/NĐ-CP </a:t>
            </a:r>
            <a:r>
              <a:rPr lang="en-US" sz="2400" dirty="0" err="1" smtClean="0">
                <a:solidFill>
                  <a:schemeClr val="tx2">
                    <a:lumMod val="95000"/>
                    <a:lumOff val="5000"/>
                  </a:schemeClr>
                </a:solidFill>
                <a:cs typeface="Times New Roman" pitchFamily="18" charset="0"/>
              </a:rPr>
              <a:t>ngày</a:t>
            </a:r>
            <a:r>
              <a:rPr lang="en-US" sz="2400" dirty="0" smtClean="0">
                <a:solidFill>
                  <a:schemeClr val="tx2">
                    <a:lumMod val="95000"/>
                    <a:lumOff val="5000"/>
                  </a:schemeClr>
                </a:solidFill>
                <a:cs typeface="Times New Roman" pitchFamily="18" charset="0"/>
              </a:rPr>
              <a:t> 19/7/2013 </a:t>
            </a:r>
            <a:r>
              <a:rPr lang="en-US" sz="2400" dirty="0" err="1" smtClean="0">
                <a:solidFill>
                  <a:schemeClr val="tx2">
                    <a:lumMod val="95000"/>
                    <a:lumOff val="5000"/>
                  </a:schemeClr>
                </a:solidFill>
                <a:cs typeface="Times New Roman" pitchFamily="18" charset="0"/>
              </a:rPr>
              <a:t>của</a:t>
            </a:r>
            <a:r>
              <a:rPr lang="en-US" sz="2400" dirty="0" smtClean="0">
                <a:solidFill>
                  <a:schemeClr val="tx2">
                    <a:lumMod val="95000"/>
                    <a:lumOff val="5000"/>
                  </a:schemeClr>
                </a:solidFill>
                <a:cs typeface="Times New Roman" pitchFamily="18" charset="0"/>
              </a:rPr>
              <a:t> </a:t>
            </a:r>
            <a:r>
              <a:rPr lang="en-US" sz="2400" dirty="0" err="1" smtClean="0">
                <a:solidFill>
                  <a:schemeClr val="tx2">
                    <a:lumMod val="95000"/>
                    <a:lumOff val="5000"/>
                  </a:schemeClr>
                </a:solidFill>
                <a:cs typeface="Times New Roman" pitchFamily="18" charset="0"/>
              </a:rPr>
              <a:t>Chính</a:t>
            </a:r>
            <a:r>
              <a:rPr lang="en-US" sz="2400" dirty="0" smtClean="0">
                <a:solidFill>
                  <a:schemeClr val="tx2">
                    <a:lumMod val="95000"/>
                    <a:lumOff val="5000"/>
                  </a:schemeClr>
                </a:solidFill>
                <a:cs typeface="Times New Roman" pitchFamily="18" charset="0"/>
              </a:rPr>
              <a:t> </a:t>
            </a:r>
            <a:r>
              <a:rPr lang="en-US" sz="2400" dirty="0" err="1" smtClean="0">
                <a:solidFill>
                  <a:schemeClr val="tx2">
                    <a:lumMod val="95000"/>
                    <a:lumOff val="5000"/>
                  </a:schemeClr>
                </a:solidFill>
                <a:cs typeface="Times New Roman" pitchFamily="18" charset="0"/>
              </a:rPr>
              <a:t>phủ</a:t>
            </a:r>
            <a:r>
              <a:rPr lang="en-US" sz="2400" dirty="0" smtClean="0">
                <a:solidFill>
                  <a:schemeClr val="tx2">
                    <a:lumMod val="95000"/>
                    <a:lumOff val="5000"/>
                  </a:schemeClr>
                </a:solidFill>
                <a:cs typeface="Times New Roman" pitchFamily="18" charset="0"/>
              </a:rPr>
              <a:t> </a:t>
            </a:r>
            <a:r>
              <a:rPr lang="en-US" sz="2400" dirty="0" err="1" smtClean="0">
                <a:solidFill>
                  <a:schemeClr val="tx2">
                    <a:lumMod val="95000"/>
                    <a:lumOff val="5000"/>
                  </a:schemeClr>
                </a:solidFill>
                <a:cs typeface="Times New Roman" pitchFamily="18" charset="0"/>
              </a:rPr>
              <a:t>quy</a:t>
            </a:r>
            <a:r>
              <a:rPr lang="en-US" sz="2400" dirty="0" smtClean="0">
                <a:solidFill>
                  <a:schemeClr val="tx2">
                    <a:lumMod val="95000"/>
                    <a:lumOff val="5000"/>
                  </a:schemeClr>
                </a:solidFill>
                <a:cs typeface="Times New Roman" pitchFamily="18" charset="0"/>
              </a:rPr>
              <a:t> </a:t>
            </a:r>
            <a:r>
              <a:rPr lang="en-US" sz="2400" dirty="0" err="1" smtClean="0">
                <a:solidFill>
                  <a:schemeClr val="tx2">
                    <a:lumMod val="95000"/>
                    <a:lumOff val="5000"/>
                  </a:schemeClr>
                </a:solidFill>
                <a:cs typeface="Times New Roman" pitchFamily="18" charset="0"/>
              </a:rPr>
              <a:t>định</a:t>
            </a:r>
            <a:r>
              <a:rPr lang="en-US" sz="2400" dirty="0" smtClean="0">
                <a:solidFill>
                  <a:schemeClr val="tx2">
                    <a:lumMod val="95000"/>
                    <a:lumOff val="5000"/>
                  </a:schemeClr>
                </a:solidFill>
                <a:cs typeface="Times New Roman" pitchFamily="18" charset="0"/>
              </a:rPr>
              <a:t> </a:t>
            </a:r>
            <a:r>
              <a:rPr lang="en-US" sz="2400" dirty="0" err="1" smtClean="0">
                <a:solidFill>
                  <a:schemeClr val="tx2">
                    <a:lumMod val="95000"/>
                    <a:lumOff val="5000"/>
                  </a:schemeClr>
                </a:solidFill>
                <a:cs typeface="Times New Roman" pitchFamily="18" charset="0"/>
              </a:rPr>
              <a:t>xử</a:t>
            </a:r>
            <a:r>
              <a:rPr lang="en-US" sz="2400" dirty="0" smtClean="0">
                <a:solidFill>
                  <a:schemeClr val="tx2">
                    <a:lumMod val="95000"/>
                    <a:lumOff val="5000"/>
                  </a:schemeClr>
                </a:solidFill>
                <a:cs typeface="Times New Roman" pitchFamily="18" charset="0"/>
              </a:rPr>
              <a:t> </a:t>
            </a:r>
            <a:r>
              <a:rPr lang="en-US" sz="2400" dirty="0" err="1" smtClean="0">
                <a:solidFill>
                  <a:schemeClr val="tx2">
                    <a:lumMod val="95000"/>
                    <a:lumOff val="5000"/>
                  </a:schemeClr>
                </a:solidFill>
                <a:cs typeface="Times New Roman" pitchFamily="18" charset="0"/>
              </a:rPr>
              <a:t>phạt</a:t>
            </a:r>
            <a:r>
              <a:rPr lang="en-US" sz="2400" dirty="0" smtClean="0">
                <a:solidFill>
                  <a:schemeClr val="tx2">
                    <a:lumMod val="95000"/>
                    <a:lumOff val="5000"/>
                  </a:schemeClr>
                </a:solidFill>
                <a:cs typeface="Times New Roman" pitchFamily="18" charset="0"/>
              </a:rPr>
              <a:t> vi </a:t>
            </a:r>
            <a:r>
              <a:rPr lang="en-US" sz="2400" dirty="0" err="1" smtClean="0">
                <a:solidFill>
                  <a:schemeClr val="tx2">
                    <a:lumMod val="95000"/>
                    <a:lumOff val="5000"/>
                  </a:schemeClr>
                </a:solidFill>
                <a:cs typeface="Times New Roman" pitchFamily="18" charset="0"/>
              </a:rPr>
              <a:t>phạm</a:t>
            </a:r>
            <a:r>
              <a:rPr lang="en-US" sz="2400" dirty="0" smtClean="0">
                <a:solidFill>
                  <a:schemeClr val="tx2">
                    <a:lumMod val="95000"/>
                    <a:lumOff val="5000"/>
                  </a:schemeClr>
                </a:solidFill>
                <a:cs typeface="Times New Roman" pitchFamily="18" charset="0"/>
              </a:rPr>
              <a:t> </a:t>
            </a:r>
            <a:r>
              <a:rPr lang="en-US" sz="2400" dirty="0" err="1" smtClean="0">
                <a:solidFill>
                  <a:schemeClr val="tx2">
                    <a:lumMod val="95000"/>
                    <a:lumOff val="5000"/>
                  </a:schemeClr>
                </a:solidFill>
                <a:cs typeface="Times New Roman" pitchFamily="18" charset="0"/>
              </a:rPr>
              <a:t>hành</a:t>
            </a:r>
            <a:r>
              <a:rPr lang="en-US" sz="2400" dirty="0" smtClean="0">
                <a:solidFill>
                  <a:schemeClr val="tx2">
                    <a:lumMod val="95000"/>
                    <a:lumOff val="5000"/>
                  </a:schemeClr>
                </a:solidFill>
                <a:cs typeface="Times New Roman" pitchFamily="18" charset="0"/>
              </a:rPr>
              <a:t> </a:t>
            </a:r>
            <a:r>
              <a:rPr lang="en-US" sz="2400" dirty="0" err="1" smtClean="0">
                <a:solidFill>
                  <a:schemeClr val="tx2">
                    <a:lumMod val="95000"/>
                    <a:lumOff val="5000"/>
                  </a:schemeClr>
                </a:solidFill>
                <a:cs typeface="Times New Roman" pitchFamily="18" charset="0"/>
              </a:rPr>
              <a:t>chính</a:t>
            </a:r>
            <a:r>
              <a:rPr lang="en-US" sz="2400" dirty="0" smtClean="0">
                <a:solidFill>
                  <a:schemeClr val="tx2">
                    <a:lumMod val="95000"/>
                    <a:lumOff val="5000"/>
                  </a:schemeClr>
                </a:solidFill>
                <a:cs typeface="Times New Roman" pitchFamily="18" charset="0"/>
              </a:rPr>
              <a:t> </a:t>
            </a:r>
            <a:r>
              <a:rPr lang="en-US" sz="2400" dirty="0" err="1" smtClean="0">
                <a:solidFill>
                  <a:schemeClr val="tx2">
                    <a:lumMod val="95000"/>
                    <a:lumOff val="5000"/>
                  </a:schemeClr>
                </a:solidFill>
                <a:cs typeface="Times New Roman" pitchFamily="18" charset="0"/>
              </a:rPr>
              <a:t>trong</a:t>
            </a:r>
            <a:r>
              <a:rPr lang="en-US" sz="2400" dirty="0" smtClean="0">
                <a:solidFill>
                  <a:schemeClr val="tx2">
                    <a:lumMod val="95000"/>
                    <a:lumOff val="5000"/>
                  </a:schemeClr>
                </a:solidFill>
                <a:cs typeface="Times New Roman" pitchFamily="18" charset="0"/>
              </a:rPr>
              <a:t> </a:t>
            </a:r>
            <a:r>
              <a:rPr lang="en-US" sz="2400" dirty="0" err="1" smtClean="0">
                <a:solidFill>
                  <a:schemeClr val="tx2">
                    <a:lumMod val="95000"/>
                    <a:lumOff val="5000"/>
                  </a:schemeClr>
                </a:solidFill>
                <a:cs typeface="Times New Roman" pitchFamily="18" charset="0"/>
              </a:rPr>
              <a:t>lĩnh</a:t>
            </a:r>
            <a:r>
              <a:rPr lang="en-US" sz="2400" dirty="0" smtClean="0">
                <a:solidFill>
                  <a:schemeClr val="tx2">
                    <a:lumMod val="95000"/>
                    <a:lumOff val="5000"/>
                  </a:schemeClr>
                </a:solidFill>
                <a:cs typeface="Times New Roman" pitchFamily="18" charset="0"/>
              </a:rPr>
              <a:t> </a:t>
            </a:r>
            <a:r>
              <a:rPr lang="en-US" sz="2400" dirty="0" err="1" smtClean="0">
                <a:solidFill>
                  <a:schemeClr val="tx2">
                    <a:lumMod val="95000"/>
                    <a:lumOff val="5000"/>
                  </a:schemeClr>
                </a:solidFill>
                <a:cs typeface="Times New Roman" pitchFamily="18" charset="0"/>
              </a:rPr>
              <a:t>vực</a:t>
            </a:r>
            <a:r>
              <a:rPr lang="en-US" sz="2400" dirty="0" smtClean="0">
                <a:solidFill>
                  <a:schemeClr val="tx2">
                    <a:lumMod val="95000"/>
                    <a:lumOff val="5000"/>
                  </a:schemeClr>
                </a:solidFill>
                <a:cs typeface="Times New Roman" pitchFamily="18" charset="0"/>
              </a:rPr>
              <a:t> </a:t>
            </a:r>
            <a:r>
              <a:rPr lang="en-US" sz="2400" dirty="0" err="1" smtClean="0">
                <a:solidFill>
                  <a:schemeClr val="tx2">
                    <a:lumMod val="95000"/>
                    <a:lumOff val="5000"/>
                  </a:schemeClr>
                </a:solidFill>
                <a:cs typeface="Times New Roman" pitchFamily="18" charset="0"/>
              </a:rPr>
              <a:t>tiêu</a:t>
            </a:r>
            <a:r>
              <a:rPr lang="en-US" sz="2400" dirty="0" smtClean="0">
                <a:solidFill>
                  <a:schemeClr val="tx2">
                    <a:lumMod val="95000"/>
                    <a:lumOff val="5000"/>
                  </a:schemeClr>
                </a:solidFill>
                <a:cs typeface="Times New Roman" pitchFamily="18" charset="0"/>
              </a:rPr>
              <a:t> </a:t>
            </a:r>
            <a:r>
              <a:rPr lang="en-US" sz="2400" dirty="0" err="1" smtClean="0">
                <a:solidFill>
                  <a:schemeClr val="tx2">
                    <a:lumMod val="95000"/>
                    <a:lumOff val="5000"/>
                  </a:schemeClr>
                </a:solidFill>
                <a:cs typeface="Times New Roman" pitchFamily="18" charset="0"/>
              </a:rPr>
              <a:t>chuẩn</a:t>
            </a:r>
            <a:r>
              <a:rPr lang="en-US" sz="2400" dirty="0" smtClean="0">
                <a:solidFill>
                  <a:schemeClr val="tx2">
                    <a:lumMod val="95000"/>
                    <a:lumOff val="5000"/>
                  </a:schemeClr>
                </a:solidFill>
                <a:cs typeface="Times New Roman" pitchFamily="18" charset="0"/>
              </a:rPr>
              <a:t>, </a:t>
            </a:r>
            <a:r>
              <a:rPr lang="en-US" sz="2400" dirty="0" err="1" smtClean="0">
                <a:solidFill>
                  <a:schemeClr val="tx2">
                    <a:lumMod val="95000"/>
                    <a:lumOff val="5000"/>
                  </a:schemeClr>
                </a:solidFill>
                <a:cs typeface="Times New Roman" pitchFamily="18" charset="0"/>
              </a:rPr>
              <a:t>đo</a:t>
            </a:r>
            <a:r>
              <a:rPr lang="en-US" sz="2400" dirty="0" smtClean="0">
                <a:solidFill>
                  <a:schemeClr val="tx2">
                    <a:lumMod val="95000"/>
                    <a:lumOff val="5000"/>
                  </a:schemeClr>
                </a:solidFill>
                <a:cs typeface="Times New Roman" pitchFamily="18" charset="0"/>
              </a:rPr>
              <a:t> </a:t>
            </a:r>
            <a:r>
              <a:rPr lang="en-US" sz="2400" dirty="0" err="1" smtClean="0">
                <a:solidFill>
                  <a:schemeClr val="tx2">
                    <a:lumMod val="95000"/>
                    <a:lumOff val="5000"/>
                  </a:schemeClr>
                </a:solidFill>
                <a:cs typeface="Times New Roman" pitchFamily="18" charset="0"/>
              </a:rPr>
              <a:t>lường</a:t>
            </a:r>
            <a:r>
              <a:rPr lang="en-US" sz="2400" dirty="0" smtClean="0">
                <a:solidFill>
                  <a:schemeClr val="tx2">
                    <a:lumMod val="95000"/>
                    <a:lumOff val="5000"/>
                  </a:schemeClr>
                </a:solidFill>
                <a:cs typeface="Times New Roman" pitchFamily="18" charset="0"/>
              </a:rPr>
              <a:t> </a:t>
            </a:r>
            <a:r>
              <a:rPr lang="en-US" sz="2400" dirty="0" err="1" smtClean="0">
                <a:solidFill>
                  <a:schemeClr val="tx2">
                    <a:lumMod val="95000"/>
                    <a:lumOff val="5000"/>
                  </a:schemeClr>
                </a:solidFill>
                <a:cs typeface="Times New Roman" pitchFamily="18" charset="0"/>
              </a:rPr>
              <a:t>chất</a:t>
            </a:r>
            <a:r>
              <a:rPr lang="en-US" sz="2400" dirty="0" smtClean="0">
                <a:solidFill>
                  <a:schemeClr val="tx2">
                    <a:lumMod val="95000"/>
                    <a:lumOff val="5000"/>
                  </a:schemeClr>
                </a:solidFill>
                <a:cs typeface="Times New Roman" pitchFamily="18" charset="0"/>
              </a:rPr>
              <a:t> </a:t>
            </a:r>
            <a:r>
              <a:rPr lang="en-US" sz="2400" dirty="0" err="1" smtClean="0">
                <a:solidFill>
                  <a:schemeClr val="tx2">
                    <a:lumMod val="95000"/>
                    <a:lumOff val="5000"/>
                  </a:schemeClr>
                </a:solidFill>
                <a:cs typeface="Times New Roman" pitchFamily="18" charset="0"/>
              </a:rPr>
              <a:t>lượng</a:t>
            </a:r>
            <a:r>
              <a:rPr lang="en-US" sz="2400" dirty="0" smtClean="0">
                <a:solidFill>
                  <a:schemeClr val="tx2">
                    <a:lumMod val="95000"/>
                    <a:lumOff val="5000"/>
                  </a:schemeClr>
                </a:solidFill>
                <a:cs typeface="Times New Roman" pitchFamily="18" charset="0"/>
              </a:rPr>
              <a:t> </a:t>
            </a:r>
            <a:r>
              <a:rPr lang="en-US" sz="2400" dirty="0" err="1" smtClean="0">
                <a:solidFill>
                  <a:schemeClr val="tx2">
                    <a:lumMod val="95000"/>
                    <a:lumOff val="5000"/>
                  </a:schemeClr>
                </a:solidFill>
                <a:cs typeface="Times New Roman" pitchFamily="18" charset="0"/>
              </a:rPr>
              <a:t>sản</a:t>
            </a:r>
            <a:r>
              <a:rPr lang="en-US" sz="2400" dirty="0" smtClean="0">
                <a:solidFill>
                  <a:schemeClr val="tx2">
                    <a:lumMod val="95000"/>
                    <a:lumOff val="5000"/>
                  </a:schemeClr>
                </a:solidFill>
                <a:cs typeface="Times New Roman" pitchFamily="18" charset="0"/>
              </a:rPr>
              <a:t> </a:t>
            </a:r>
            <a:r>
              <a:rPr lang="en-US" sz="2400" dirty="0" err="1" smtClean="0">
                <a:solidFill>
                  <a:schemeClr val="tx2">
                    <a:lumMod val="95000"/>
                    <a:lumOff val="5000"/>
                  </a:schemeClr>
                </a:solidFill>
                <a:cs typeface="Times New Roman" pitchFamily="18" charset="0"/>
              </a:rPr>
              <a:t>phẩm</a:t>
            </a:r>
            <a:r>
              <a:rPr lang="en-US" sz="2400" dirty="0" smtClean="0">
                <a:solidFill>
                  <a:schemeClr val="tx2">
                    <a:lumMod val="95000"/>
                    <a:lumOff val="5000"/>
                  </a:schemeClr>
                </a:solidFill>
                <a:cs typeface="Times New Roman" pitchFamily="18" charset="0"/>
              </a:rPr>
              <a:t>, </a:t>
            </a:r>
            <a:r>
              <a:rPr lang="en-US" sz="2400" dirty="0" err="1" smtClean="0">
                <a:solidFill>
                  <a:schemeClr val="tx2">
                    <a:lumMod val="95000"/>
                    <a:lumOff val="5000"/>
                  </a:schemeClr>
                </a:solidFill>
                <a:cs typeface="Times New Roman" pitchFamily="18" charset="0"/>
              </a:rPr>
              <a:t>hàng</a:t>
            </a:r>
            <a:r>
              <a:rPr lang="en-US" sz="2400" dirty="0" smtClean="0">
                <a:solidFill>
                  <a:schemeClr val="tx2">
                    <a:lumMod val="95000"/>
                    <a:lumOff val="5000"/>
                  </a:schemeClr>
                </a:solidFill>
                <a:cs typeface="Times New Roman" pitchFamily="18" charset="0"/>
              </a:rPr>
              <a:t> </a:t>
            </a:r>
            <a:r>
              <a:rPr lang="en-US" sz="2400" dirty="0" err="1" smtClean="0">
                <a:solidFill>
                  <a:schemeClr val="tx2">
                    <a:lumMod val="95000"/>
                    <a:lumOff val="5000"/>
                  </a:schemeClr>
                </a:solidFill>
                <a:cs typeface="Times New Roman" pitchFamily="18" charset="0"/>
              </a:rPr>
              <a:t>hóa</a:t>
            </a:r>
            <a:endParaRPr lang="en-US" sz="2400" dirty="0">
              <a:solidFill>
                <a:schemeClr val="tx2">
                  <a:lumMod val="95000"/>
                  <a:lumOff val="5000"/>
                </a:schemeClr>
              </a:solidFill>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smtClean="0"/>
              <a:t>II. TỔNG </a:t>
            </a:r>
            <a:r>
              <a:rPr lang="en-US" sz="2400" smtClean="0">
                <a:cs typeface="Times New Roman" pitchFamily="18" charset="0"/>
              </a:rPr>
              <a:t>QUAN</a:t>
            </a:r>
            <a:endParaRPr lang="en-US" sz="2400">
              <a:cs typeface="Times New Roman" pitchFamily="18" charset="0"/>
            </a:endParaRPr>
          </a:p>
        </p:txBody>
      </p:sp>
      <p:sp>
        <p:nvSpPr>
          <p:cNvPr id="3" name="Content Placeholder 2"/>
          <p:cNvSpPr>
            <a:spLocks noGrp="1"/>
          </p:cNvSpPr>
          <p:nvPr>
            <p:ph idx="1"/>
          </p:nvPr>
        </p:nvSpPr>
        <p:spPr/>
        <p:txBody>
          <a:bodyPr/>
          <a:lstStyle/>
          <a:p>
            <a:pPr marL="457200" indent="-103188">
              <a:buNone/>
            </a:pPr>
            <a:r>
              <a:rPr lang="en-US" sz="2800" smtClean="0">
                <a:solidFill>
                  <a:srgbClr val="00B0F0"/>
                </a:solidFill>
                <a:cs typeface="Times New Roman" pitchFamily="18" charset="0"/>
              </a:rPr>
              <a:t>1. Giải thích từ ngữ</a:t>
            </a:r>
          </a:p>
          <a:p>
            <a:pPr marL="457200" indent="-103188">
              <a:buFont typeface="Wingdings" pitchFamily="2" charset="2"/>
              <a:buChar char="§"/>
            </a:pPr>
            <a:r>
              <a:rPr lang="en-US" sz="2800" i="1" smtClean="0">
                <a:cs typeface="Times New Roman" pitchFamily="18" charset="0"/>
              </a:rPr>
              <a:t> </a:t>
            </a:r>
            <a:r>
              <a:rPr lang="vi-VN" sz="2400" i="1" smtClean="0">
                <a:solidFill>
                  <a:schemeClr val="tx2"/>
                </a:solidFill>
                <a:cs typeface="Times New Roman" pitchFamily="18" charset="0"/>
              </a:rPr>
              <a:t>Vàng trang sức, mỹ nghệ </a:t>
            </a:r>
            <a:r>
              <a:rPr lang="en-US" sz="2400" i="1" smtClean="0">
                <a:solidFill>
                  <a:schemeClr val="tx2"/>
                </a:solidFill>
                <a:cs typeface="Times New Roman" pitchFamily="18" charset="0"/>
              </a:rPr>
              <a:t> (TSMN) </a:t>
            </a:r>
            <a:r>
              <a:rPr lang="vi-VN" sz="2400" smtClean="0">
                <a:solidFill>
                  <a:schemeClr val="tx2"/>
                </a:solidFill>
                <a:cs typeface="Times New Roman" pitchFamily="18" charset="0"/>
              </a:rPr>
              <a:t>là các sản phẩm vàng có hàm lượng từ 8 Kara (tương đương 33,33%) trở lên, đã qua gia công, chế tác để phục vụ nhu cầu trang sức, trang trí mỹ thuật.</a:t>
            </a:r>
            <a:endParaRPr lang="en-US" sz="2400" smtClean="0">
              <a:solidFill>
                <a:schemeClr val="tx2"/>
              </a:solidFill>
              <a:cs typeface="Times New Roman" pitchFamily="18" charset="0"/>
            </a:endParaRPr>
          </a:p>
          <a:p>
            <a:pPr lvl="1"/>
            <a:r>
              <a:rPr lang="de-DE" sz="2400" i="1" smtClean="0">
                <a:solidFill>
                  <a:schemeClr val="tx2"/>
                </a:solidFill>
                <a:latin typeface="Cambria" pitchFamily="18" charset="0"/>
                <a:cs typeface="Times New Roman" pitchFamily="18" charset="0"/>
              </a:rPr>
              <a:t> Hàm lượng vàng</a:t>
            </a:r>
            <a:r>
              <a:rPr lang="de-DE" sz="2400" smtClean="0">
                <a:solidFill>
                  <a:schemeClr val="tx2"/>
                </a:solidFill>
                <a:latin typeface="Cambria" pitchFamily="18" charset="0"/>
                <a:cs typeface="Times New Roman" pitchFamily="18" charset="0"/>
              </a:rPr>
              <a:t> (hay còn gọi là tuổi vàng) là thành phần phần trăm (%) tính theo khối lượng vàng có trong thành phần chính của sản phẩm vàng TSMN</a:t>
            </a:r>
          </a:p>
          <a:p>
            <a:pPr lvl="1"/>
            <a:r>
              <a:rPr lang="de-DE" sz="2400" smtClean="0">
                <a:solidFill>
                  <a:schemeClr val="tx2"/>
                </a:solidFill>
                <a:latin typeface="Cambria" pitchFamily="18" charset="0"/>
                <a:cs typeface="Times New Roman" pitchFamily="18" charset="0"/>
              </a:rPr>
              <a:t> </a:t>
            </a:r>
            <a:r>
              <a:rPr lang="de-DE" sz="2400" i="1" smtClean="0">
                <a:solidFill>
                  <a:schemeClr val="tx2"/>
                </a:solidFill>
                <a:latin typeface="Cambria" pitchFamily="18" charset="0"/>
                <a:cs typeface="Times New Roman" pitchFamily="18" charset="0"/>
              </a:rPr>
              <a:t>Kara (K)</a:t>
            </a:r>
            <a:r>
              <a:rPr lang="de-DE" sz="2400" smtClean="0">
                <a:solidFill>
                  <a:schemeClr val="tx2"/>
                </a:solidFill>
                <a:latin typeface="Cambria" pitchFamily="18" charset="0"/>
                <a:cs typeface="Times New Roman" pitchFamily="18" charset="0"/>
              </a:rPr>
              <a:t> là số phần của kim loại vàng (tính theo khối lượng) trong hai mươi bốn (24) phần của hợp kim vàng.</a:t>
            </a:r>
          </a:p>
          <a:p>
            <a:pPr lvl="1">
              <a:buNone/>
            </a:pPr>
            <a:endParaRPr lang="en-US" sz="2000" smtClean="0">
              <a:solidFill>
                <a:schemeClr val="tx2"/>
              </a:solidFill>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smtClean="0"/>
              <a:t>II. TỔNG QUAN (tt)</a:t>
            </a:r>
            <a:endParaRPr lang="en-US" sz="2400"/>
          </a:p>
        </p:txBody>
      </p:sp>
      <p:sp>
        <p:nvSpPr>
          <p:cNvPr id="3" name="Content Placeholder 2"/>
          <p:cNvSpPr>
            <a:spLocks noGrp="1"/>
          </p:cNvSpPr>
          <p:nvPr>
            <p:ph idx="1"/>
          </p:nvPr>
        </p:nvSpPr>
        <p:spPr/>
        <p:txBody>
          <a:bodyPr/>
          <a:lstStyle/>
          <a:p>
            <a:pPr marL="457200" indent="-103188">
              <a:buNone/>
            </a:pPr>
            <a:r>
              <a:rPr lang="en-US" sz="2800" smtClean="0">
                <a:solidFill>
                  <a:srgbClr val="00B0F0"/>
                </a:solidFill>
                <a:cs typeface="Times New Roman" pitchFamily="18" charset="0"/>
              </a:rPr>
              <a:t>1. Giải thích từ ngữ (tt)</a:t>
            </a:r>
            <a:endParaRPr lang="en-US" sz="2800" i="1" smtClean="0">
              <a:cs typeface="Times New Roman" pitchFamily="18" charset="0"/>
            </a:endParaRPr>
          </a:p>
          <a:p>
            <a:pPr marL="457200" indent="-103188">
              <a:buFont typeface="Wingdings" pitchFamily="2" charset="2"/>
              <a:buChar char="§"/>
            </a:pPr>
            <a:r>
              <a:rPr lang="en-US" sz="2400" i="1" smtClean="0">
                <a:cs typeface="Times New Roman" pitchFamily="18" charset="0"/>
              </a:rPr>
              <a:t> </a:t>
            </a:r>
            <a:r>
              <a:rPr lang="nl-NL" sz="2400" i="1" smtClean="0">
                <a:solidFill>
                  <a:schemeClr val="tx2"/>
                </a:solidFill>
                <a:cs typeface="Times New Roman" pitchFamily="18" charset="0"/>
              </a:rPr>
              <a:t>Độ tinh khiết </a:t>
            </a:r>
            <a:r>
              <a:rPr lang="nl-NL" sz="2400" smtClean="0">
                <a:solidFill>
                  <a:schemeClr val="tx2"/>
                </a:solidFill>
                <a:cs typeface="Times New Roman" pitchFamily="18" charset="0"/>
              </a:rPr>
              <a:t>là số phần của kim loại vàng (tính theo khối lượng) trong một nghìn (1000) phần của hợp kim vàng</a:t>
            </a:r>
          </a:p>
          <a:p>
            <a:pPr lvl="1"/>
            <a:r>
              <a:rPr lang="en-GB" sz="2400" i="1" smtClean="0">
                <a:solidFill>
                  <a:schemeClr val="tx2"/>
                </a:solidFill>
                <a:latin typeface="Cambria" pitchFamily="18" charset="0"/>
                <a:cs typeface="Times New Roman" pitchFamily="18" charset="0"/>
              </a:rPr>
              <a:t> Vàng tinh khiết </a:t>
            </a:r>
            <a:r>
              <a:rPr lang="en-GB" sz="2400" smtClean="0">
                <a:solidFill>
                  <a:schemeClr val="tx2"/>
                </a:solidFill>
                <a:latin typeface="Cambria" pitchFamily="18" charset="0"/>
                <a:cs typeface="Times New Roman" pitchFamily="18" charset="0"/>
              </a:rPr>
              <a:t>là kim loại vàng có độ tinh khiết lớn hơn 999 phần ng</a:t>
            </a:r>
            <a:r>
              <a:rPr lang="nl-NL" sz="2400" smtClean="0">
                <a:solidFill>
                  <a:schemeClr val="tx2"/>
                </a:solidFill>
                <a:latin typeface="Cambria" pitchFamily="18" charset="0"/>
                <a:cs typeface="Times New Roman" pitchFamily="18" charset="0"/>
              </a:rPr>
              <a:t>hìn (</a:t>
            </a:r>
            <a:r>
              <a:rPr lang="en-GB" sz="2400" smtClean="0">
                <a:solidFill>
                  <a:schemeClr val="tx2"/>
                </a:solidFill>
                <a:latin typeface="Cambria" pitchFamily="18" charset="0"/>
                <a:cs typeface="Times New Roman" pitchFamily="18" charset="0"/>
              </a:rPr>
              <a:t>‰</a:t>
            </a:r>
            <a:r>
              <a:rPr lang="nl-NL" sz="2400" smtClean="0">
                <a:solidFill>
                  <a:schemeClr val="tx2"/>
                </a:solidFill>
                <a:latin typeface="Cambria" pitchFamily="18" charset="0"/>
                <a:cs typeface="Times New Roman" pitchFamily="18" charset="0"/>
              </a:rPr>
              <a:t>) </a:t>
            </a:r>
            <a:r>
              <a:rPr lang="en-GB" sz="2400" smtClean="0">
                <a:solidFill>
                  <a:schemeClr val="tx2"/>
                </a:solidFill>
                <a:latin typeface="Cambria" pitchFamily="18" charset="0"/>
                <a:cs typeface="Times New Roman" pitchFamily="18" charset="0"/>
              </a:rPr>
              <a:t>tính theo khối lượng</a:t>
            </a:r>
          </a:p>
          <a:p>
            <a:pPr lvl="1"/>
            <a:r>
              <a:rPr lang="en-GB" sz="2400" i="1" smtClean="0">
                <a:solidFill>
                  <a:schemeClr val="tx2"/>
                </a:solidFill>
                <a:latin typeface="Cambria" pitchFamily="18" charset="0"/>
                <a:cs typeface="Times New Roman" pitchFamily="18" charset="0"/>
              </a:rPr>
              <a:t> Hợp kim vàng </a:t>
            </a:r>
            <a:r>
              <a:rPr lang="en-GB" sz="2400" smtClean="0">
                <a:solidFill>
                  <a:schemeClr val="tx2"/>
                </a:solidFill>
                <a:latin typeface="Cambria" pitchFamily="18" charset="0"/>
                <a:cs typeface="Times New Roman" pitchFamily="18" charset="0"/>
              </a:rPr>
              <a:t>là kim loại </a:t>
            </a:r>
            <a:r>
              <a:rPr lang="de-DE" sz="2400" smtClean="0">
                <a:solidFill>
                  <a:schemeClr val="tx2"/>
                </a:solidFill>
                <a:latin typeface="Cambria" pitchFamily="18" charset="0"/>
                <a:cs typeface="Times New Roman" pitchFamily="18" charset="0"/>
              </a:rPr>
              <a:t>có thành phần gồm vàng và </a:t>
            </a:r>
            <a:r>
              <a:rPr lang="en-GB" sz="2400" smtClean="0">
                <a:solidFill>
                  <a:schemeClr val="tx2"/>
                </a:solidFill>
                <a:latin typeface="Cambria" pitchFamily="18" charset="0"/>
                <a:cs typeface="Times New Roman" pitchFamily="18" charset="0"/>
              </a:rPr>
              <a:t>một hoặc các nguyên tố khác</a:t>
            </a:r>
            <a:r>
              <a:rPr lang="de-DE" sz="2400" smtClean="0">
                <a:solidFill>
                  <a:schemeClr val="tx2"/>
                </a:solidFill>
                <a:latin typeface="Cambria" pitchFamily="18" charset="0"/>
                <a:cs typeface="Times New Roman" pitchFamily="18" charset="0"/>
              </a:rPr>
              <a:t>.</a:t>
            </a:r>
          </a:p>
          <a:p>
            <a:pPr lvl="1"/>
            <a:r>
              <a:rPr lang="de-DE" sz="2400" i="1" smtClean="0">
                <a:solidFill>
                  <a:schemeClr val="tx2"/>
                </a:solidFill>
                <a:latin typeface="Cambria" pitchFamily="18" charset="0"/>
                <a:cs typeface="Times New Roman" pitchFamily="18" charset="0"/>
              </a:rPr>
              <a:t> Hoạt động kinh doanh vàng</a:t>
            </a:r>
            <a:r>
              <a:rPr lang="de-DE" sz="2400" smtClean="0">
                <a:solidFill>
                  <a:schemeClr val="tx2"/>
                </a:solidFill>
                <a:latin typeface="Cambria" pitchFamily="18" charset="0"/>
                <a:cs typeface="Times New Roman" pitchFamily="18" charset="0"/>
              </a:rPr>
              <a:t> bao gồm: nhập khẩu, xuất khẩu, sản xuất, mua, bán vàng TSMN; kinh doanh mua, bán vàng miếng</a:t>
            </a:r>
            <a:endParaRPr lang="en-US" sz="2400" smtClean="0">
              <a:solidFill>
                <a:schemeClr val="tx2"/>
              </a:solidFill>
              <a:latin typeface="Cambria" pitchFamily="18" charset="0"/>
              <a:cs typeface="Times New Roman" pitchFamily="18" charset="0"/>
            </a:endParaRPr>
          </a:p>
          <a:p>
            <a:pPr lvl="1">
              <a:buNone/>
            </a:pPr>
            <a:endParaRPr lang="en-US" sz="2000" smtClean="0">
              <a:latin typeface="Cambria" pitchFamily="18" charset="0"/>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smtClean="0"/>
              <a:t>II. TỔNG QUAN (tt)</a:t>
            </a:r>
            <a:endParaRPr lang="en-US" sz="2400"/>
          </a:p>
        </p:txBody>
      </p:sp>
      <p:sp>
        <p:nvSpPr>
          <p:cNvPr id="3" name="Content Placeholder 2"/>
          <p:cNvSpPr>
            <a:spLocks noGrp="1"/>
          </p:cNvSpPr>
          <p:nvPr>
            <p:ph idx="1"/>
          </p:nvPr>
        </p:nvSpPr>
        <p:spPr/>
        <p:txBody>
          <a:bodyPr/>
          <a:lstStyle/>
          <a:p>
            <a:pPr marL="457200" indent="-103188">
              <a:buNone/>
            </a:pPr>
            <a:r>
              <a:rPr lang="en-US" sz="2800" smtClean="0">
                <a:solidFill>
                  <a:srgbClr val="00B0F0"/>
                </a:solidFill>
                <a:cs typeface="Times New Roman" pitchFamily="18" charset="0"/>
              </a:rPr>
              <a:t>2. Nguyên tắc quản lý</a:t>
            </a:r>
            <a:endParaRPr lang="en-US" sz="2800" i="1" smtClean="0">
              <a:cs typeface="Times New Roman" pitchFamily="18" charset="0"/>
            </a:endParaRPr>
          </a:p>
          <a:p>
            <a:pPr marL="457200" indent="-103188">
              <a:buFont typeface="Wingdings" pitchFamily="2" charset="2"/>
              <a:buChar char="§"/>
            </a:pPr>
            <a:r>
              <a:rPr lang="en-US" sz="2400" i="1" smtClean="0">
                <a:cs typeface="Times New Roman" pitchFamily="18" charset="0"/>
              </a:rPr>
              <a:t> </a:t>
            </a:r>
            <a:r>
              <a:rPr lang="nl-NL" sz="2400" smtClean="0">
                <a:solidFill>
                  <a:schemeClr val="tx2"/>
                </a:solidFill>
              </a:rPr>
              <a:t>Hoạt động sản xuất vàng TSMN:</a:t>
            </a:r>
          </a:p>
          <a:p>
            <a:pPr marL="720725" indent="0">
              <a:buFont typeface="Wingdings" pitchFamily="2" charset="2"/>
              <a:buChar char="ü"/>
            </a:pPr>
            <a:r>
              <a:rPr lang="nl-NL" sz="2400" smtClean="0">
                <a:solidFill>
                  <a:schemeClr val="tx2"/>
                </a:solidFill>
              </a:rPr>
              <a:t> Là </a:t>
            </a:r>
            <a:r>
              <a:rPr lang="nl-NL" sz="2400" i="1" smtClean="0">
                <a:solidFill>
                  <a:schemeClr val="tx2"/>
                </a:solidFill>
              </a:rPr>
              <a:t>hoạt động kinh doanh có điều kiện</a:t>
            </a:r>
          </a:p>
          <a:p>
            <a:pPr marL="720725" indent="0">
              <a:buFont typeface="Wingdings" pitchFamily="2" charset="2"/>
              <a:buChar char="ü"/>
            </a:pPr>
            <a:r>
              <a:rPr lang="nl-NL" sz="2400" smtClean="0">
                <a:solidFill>
                  <a:schemeClr val="tx2"/>
                </a:solidFill>
              </a:rPr>
              <a:t> Phải được NHNN cấp </a:t>
            </a:r>
            <a:r>
              <a:rPr lang="en-US" sz="2400" i="1" smtClean="0">
                <a:solidFill>
                  <a:schemeClr val="tx2"/>
                </a:solidFill>
              </a:rPr>
              <a:t>GCN đủ điều kiện sản xuất vàng TSMN. </a:t>
            </a:r>
            <a:r>
              <a:rPr lang="en-US" sz="2400" smtClean="0">
                <a:solidFill>
                  <a:schemeClr val="tx2"/>
                </a:solidFill>
              </a:rPr>
              <a:t>Điều kiện:</a:t>
            </a:r>
          </a:p>
          <a:p>
            <a:pPr marL="1165225" indent="0">
              <a:buFont typeface="Symbol" pitchFamily="18" charset="2"/>
              <a:buChar char="+"/>
            </a:pPr>
            <a:r>
              <a:rPr lang="en-US" sz="2400" smtClean="0">
                <a:solidFill>
                  <a:schemeClr val="tx2"/>
                </a:solidFill>
              </a:rPr>
              <a:t> C</a:t>
            </a:r>
            <a:r>
              <a:rPr lang="vi-VN" sz="2400" smtClean="0">
                <a:solidFill>
                  <a:schemeClr val="tx2"/>
                </a:solidFill>
              </a:rPr>
              <a:t>ó đăng ký sản xuất vàng </a:t>
            </a:r>
            <a:r>
              <a:rPr lang="en-US" sz="2400" smtClean="0">
                <a:solidFill>
                  <a:schemeClr val="tx2"/>
                </a:solidFill>
              </a:rPr>
              <a:t>TSMN </a:t>
            </a:r>
            <a:r>
              <a:rPr lang="vi-VN" sz="2400" smtClean="0">
                <a:solidFill>
                  <a:schemeClr val="tx2"/>
                </a:solidFill>
              </a:rPr>
              <a:t>trong G</a:t>
            </a:r>
            <a:r>
              <a:rPr lang="en-US" sz="2400" smtClean="0">
                <a:solidFill>
                  <a:schemeClr val="tx2"/>
                </a:solidFill>
              </a:rPr>
              <a:t>CN</a:t>
            </a:r>
            <a:r>
              <a:rPr lang="vi-VN" sz="2400" smtClean="0">
                <a:solidFill>
                  <a:schemeClr val="tx2"/>
                </a:solidFill>
              </a:rPr>
              <a:t> đăng ký doanh nghiệp.</a:t>
            </a:r>
          </a:p>
          <a:p>
            <a:pPr marL="1165225" indent="0">
              <a:buFont typeface="Symbol" pitchFamily="18" charset="2"/>
              <a:buChar char="+"/>
            </a:pPr>
            <a:r>
              <a:rPr lang="vi-VN" sz="2400" smtClean="0">
                <a:solidFill>
                  <a:schemeClr val="tx2"/>
                </a:solidFill>
              </a:rPr>
              <a:t> Có địa điểm, cơ sở vật chất và các trang thiết bị cần thiết phục vụ cho hoạt động sản xuất vàng </a:t>
            </a:r>
            <a:r>
              <a:rPr lang="en-US" sz="2400" smtClean="0">
                <a:solidFill>
                  <a:schemeClr val="tx2"/>
                </a:solidFill>
              </a:rPr>
              <a:t>TSMN</a:t>
            </a:r>
            <a:r>
              <a:rPr lang="vi-VN" sz="2400" smtClean="0">
                <a:solidFill>
                  <a:schemeClr val="tx2"/>
                </a:solidFill>
              </a:rPr>
              <a:t>.</a:t>
            </a:r>
          </a:p>
          <a:p>
            <a:pPr marL="457200" indent="-103188">
              <a:buNone/>
            </a:pPr>
            <a:endParaRPr lang="en-US" sz="2400" smtClean="0"/>
          </a:p>
          <a:p>
            <a:pPr marL="457200" lvl="0" indent="-103188">
              <a:buFont typeface="Wingdings" pitchFamily="2" charset="2"/>
              <a:buChar char="§"/>
            </a:pPr>
            <a:endParaRPr lang="en-US" sz="2400" smtClean="0"/>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smtClean="0"/>
              <a:t>II. TỔNG QUAN (tt)</a:t>
            </a:r>
            <a:endParaRPr lang="en-US" sz="2400"/>
          </a:p>
        </p:txBody>
      </p:sp>
      <p:sp>
        <p:nvSpPr>
          <p:cNvPr id="3" name="Content Placeholder 2"/>
          <p:cNvSpPr>
            <a:spLocks noGrp="1"/>
          </p:cNvSpPr>
          <p:nvPr>
            <p:ph idx="1"/>
          </p:nvPr>
        </p:nvSpPr>
        <p:spPr/>
        <p:txBody>
          <a:bodyPr/>
          <a:lstStyle/>
          <a:p>
            <a:pPr marL="457200" indent="-103188">
              <a:buNone/>
            </a:pPr>
            <a:r>
              <a:rPr lang="en-US" sz="2800" smtClean="0">
                <a:solidFill>
                  <a:srgbClr val="00B0F0"/>
                </a:solidFill>
                <a:cs typeface="Times New Roman" pitchFamily="18" charset="0"/>
              </a:rPr>
              <a:t>2. Nguyên tắc quản lý (tt)</a:t>
            </a:r>
            <a:endParaRPr lang="en-US" sz="2800" i="1" smtClean="0">
              <a:cs typeface="Times New Roman" pitchFamily="18" charset="0"/>
            </a:endParaRPr>
          </a:p>
          <a:p>
            <a:pPr marL="457200" indent="-103188">
              <a:buFont typeface="Wingdings" pitchFamily="2" charset="2"/>
              <a:buChar char="§"/>
            </a:pPr>
            <a:r>
              <a:rPr lang="en-US" sz="2400" smtClean="0"/>
              <a:t> </a:t>
            </a:r>
            <a:r>
              <a:rPr lang="en-US" sz="2400" smtClean="0">
                <a:solidFill>
                  <a:schemeClr val="tx2"/>
                </a:solidFill>
              </a:rPr>
              <a:t>Hoạt động mua bán vàng TSMN:</a:t>
            </a:r>
          </a:p>
          <a:p>
            <a:pPr marL="720725" indent="0">
              <a:buFont typeface="Wingdings" pitchFamily="2" charset="2"/>
              <a:buChar char="ü"/>
            </a:pPr>
            <a:r>
              <a:rPr lang="en-US" sz="2400" smtClean="0">
                <a:solidFill>
                  <a:schemeClr val="tx2"/>
                </a:solidFill>
              </a:rPr>
              <a:t> L</a:t>
            </a:r>
            <a:r>
              <a:rPr lang="nl-NL" sz="2400" smtClean="0">
                <a:solidFill>
                  <a:schemeClr val="tx2"/>
                </a:solidFill>
              </a:rPr>
              <a:t>à </a:t>
            </a:r>
            <a:r>
              <a:rPr lang="nl-NL" sz="2400" i="1" smtClean="0">
                <a:solidFill>
                  <a:schemeClr val="tx2"/>
                </a:solidFill>
              </a:rPr>
              <a:t>hoạt động kinh doanh có điều kiện</a:t>
            </a:r>
            <a:r>
              <a:rPr lang="nl-NL" sz="2400" smtClean="0">
                <a:solidFill>
                  <a:schemeClr val="tx2"/>
                </a:solidFill>
              </a:rPr>
              <a:t> </a:t>
            </a:r>
            <a:r>
              <a:rPr lang="nl-NL" sz="2400" b="1" i="1" smtClean="0">
                <a:solidFill>
                  <a:schemeClr val="tx2"/>
                </a:solidFill>
              </a:rPr>
              <a:t>không cấp </a:t>
            </a:r>
            <a:r>
              <a:rPr lang="en-US" sz="2400" i="1" smtClean="0">
                <a:solidFill>
                  <a:schemeClr val="tx2"/>
                </a:solidFill>
              </a:rPr>
              <a:t>Giấy chứng nhận đủ điều kiện kinh doanh </a:t>
            </a:r>
            <a:endParaRPr lang="en-US" sz="2400" smtClean="0">
              <a:solidFill>
                <a:schemeClr val="tx2"/>
              </a:solidFill>
            </a:endParaRPr>
          </a:p>
          <a:p>
            <a:pPr marL="720725" lvl="0" indent="0">
              <a:buFont typeface="Wingdings" pitchFamily="2" charset="2"/>
              <a:buChar char="ü"/>
            </a:pPr>
            <a:r>
              <a:rPr lang="en-US" sz="2400" smtClean="0">
                <a:solidFill>
                  <a:schemeClr val="tx2"/>
                </a:solidFill>
              </a:rPr>
              <a:t> Điều kiện:</a:t>
            </a:r>
          </a:p>
          <a:p>
            <a:pPr marL="1074738" lvl="0" indent="0">
              <a:buFont typeface="Symbol" pitchFamily="18" charset="2"/>
              <a:buChar char="+"/>
            </a:pPr>
            <a:r>
              <a:rPr lang="en-US" sz="2400" smtClean="0">
                <a:solidFill>
                  <a:schemeClr val="tx2"/>
                </a:solidFill>
              </a:rPr>
              <a:t> Có đăng ký kinh doanh mua, bán vàng TSMN trong Giấy chứng đăng ký kinh doanh</a:t>
            </a:r>
          </a:p>
          <a:p>
            <a:pPr marL="1074738" lvl="0" indent="0">
              <a:buFont typeface="Symbol" pitchFamily="18" charset="2"/>
              <a:buChar char="+"/>
            </a:pPr>
            <a:r>
              <a:rPr lang="en-US" sz="2400" smtClean="0">
                <a:solidFill>
                  <a:schemeClr val="tx2"/>
                </a:solidFill>
              </a:rPr>
              <a:t> </a:t>
            </a:r>
            <a:r>
              <a:rPr lang="vi-VN" sz="2400" smtClean="0">
                <a:solidFill>
                  <a:schemeClr val="tx2"/>
                </a:solidFill>
              </a:rPr>
              <a:t>Có địa điểm, cơ sở vật chất và các trang thiết bị cần thiết phục vụ cho hoạt động mua, bán vàng </a:t>
            </a:r>
            <a:r>
              <a:rPr lang="en-US" sz="2400" smtClean="0">
                <a:solidFill>
                  <a:schemeClr val="tx2"/>
                </a:solidFill>
              </a:rPr>
              <a:t>TSMN.</a:t>
            </a:r>
          </a:p>
          <a:p>
            <a:pPr marL="446088" lvl="0" indent="-92075">
              <a:buFont typeface="Wingdings" pitchFamily="2" charset="2"/>
              <a:buChar char="§"/>
            </a:pPr>
            <a:r>
              <a:rPr lang="en-US" sz="2400" smtClean="0">
                <a:solidFill>
                  <a:schemeClr val="tx2"/>
                </a:solidFill>
              </a:rPr>
              <a:t> Hoạt động gia công vàng TSMN: có đăng ký </a:t>
            </a:r>
            <a:r>
              <a:rPr lang="en-US" sz="2400" b="1" smtClean="0">
                <a:solidFill>
                  <a:schemeClr val="tx2"/>
                </a:solidFill>
              </a:rPr>
              <a:t>gia công </a:t>
            </a:r>
            <a:r>
              <a:rPr lang="en-US" sz="2400" smtClean="0">
                <a:solidFill>
                  <a:schemeClr val="tx2"/>
                </a:solidFill>
              </a:rPr>
              <a:t>vàng TSMN trong Giấy chứng đăng ký kinh doanh</a:t>
            </a:r>
          </a:p>
          <a:p>
            <a:pPr marL="457200" indent="-103188">
              <a:buFont typeface="Wingdings" pitchFamily="2" charset="2"/>
              <a:buChar char="§"/>
            </a:pPr>
            <a:endParaRPr lang="en-US" sz="2400" smtClean="0"/>
          </a:p>
          <a:p>
            <a:pPr marL="457200" lvl="0" indent="-103188">
              <a:buFont typeface="Wingdings" pitchFamily="2" charset="2"/>
              <a:buChar char="§"/>
            </a:pPr>
            <a:endParaRPr lang="en-US" sz="2400" smtClean="0"/>
          </a:p>
          <a:p>
            <a:pPr marL="457200" indent="-103188">
              <a:buFont typeface="Wingdings" pitchFamily="2" charset="2"/>
              <a:buChar char="§"/>
            </a:pPr>
            <a:endParaRPr lang="en-US" sz="2400" smtClean="0"/>
          </a:p>
          <a:p>
            <a:pPr marL="457200" lvl="0" indent="-103188">
              <a:buFont typeface="Wingdings" pitchFamily="2" charset="2"/>
              <a:buChar char="§"/>
            </a:pPr>
            <a:endParaRPr lang="en-US" sz="2400" smtClean="0"/>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smtClean="0"/>
              <a:t>II. TỔNG QUAN (tt)</a:t>
            </a:r>
            <a:endParaRPr lang="en-US" sz="2400"/>
          </a:p>
        </p:txBody>
      </p:sp>
      <p:sp>
        <p:nvSpPr>
          <p:cNvPr id="3" name="Content Placeholder 2"/>
          <p:cNvSpPr>
            <a:spLocks noGrp="1"/>
          </p:cNvSpPr>
          <p:nvPr>
            <p:ph idx="1"/>
          </p:nvPr>
        </p:nvSpPr>
        <p:spPr/>
        <p:txBody>
          <a:bodyPr/>
          <a:lstStyle/>
          <a:p>
            <a:pPr marL="457200" indent="-103188">
              <a:buNone/>
            </a:pPr>
            <a:r>
              <a:rPr lang="en-US" sz="2800" smtClean="0">
                <a:solidFill>
                  <a:srgbClr val="00B0F0"/>
                </a:solidFill>
                <a:cs typeface="Times New Roman" pitchFamily="18" charset="0"/>
              </a:rPr>
              <a:t>3. Trách nhiệm</a:t>
            </a:r>
            <a:endParaRPr lang="en-US" sz="2800" i="1" smtClean="0">
              <a:cs typeface="Times New Roman" pitchFamily="18" charset="0"/>
            </a:endParaRPr>
          </a:p>
          <a:p>
            <a:pPr marL="457200" lvl="0" indent="-103188">
              <a:buFont typeface="Wingdings" pitchFamily="2" charset="2"/>
              <a:buChar char="§"/>
            </a:pPr>
            <a:r>
              <a:rPr lang="en-US" sz="2400" smtClean="0"/>
              <a:t> </a:t>
            </a:r>
            <a:r>
              <a:rPr lang="en-US" sz="2400" smtClean="0">
                <a:solidFill>
                  <a:srgbClr val="7030A0"/>
                </a:solidFill>
              </a:rPr>
              <a:t>DN sản xuất vàng TSMN</a:t>
            </a:r>
          </a:p>
          <a:p>
            <a:pPr marL="720725" lvl="0" indent="0">
              <a:buFont typeface="Wingdings" pitchFamily="2" charset="2"/>
              <a:buChar char="ü"/>
            </a:pPr>
            <a:r>
              <a:rPr lang="en-US" sz="2400" smtClean="0"/>
              <a:t> </a:t>
            </a:r>
            <a:r>
              <a:rPr lang="en-US" sz="2400" smtClean="0">
                <a:solidFill>
                  <a:schemeClr val="tx2"/>
                </a:solidFill>
              </a:rPr>
              <a:t>Đóng mã ký hiệu + hàm lượng vàng trên sản phẩm</a:t>
            </a:r>
          </a:p>
          <a:p>
            <a:pPr marL="720725" lvl="0" indent="0">
              <a:buFont typeface="Wingdings" pitchFamily="2" charset="2"/>
              <a:buChar char="ü"/>
            </a:pPr>
            <a:r>
              <a:rPr lang="en-US" sz="2400" smtClean="0">
                <a:solidFill>
                  <a:schemeClr val="tx2"/>
                </a:solidFill>
              </a:rPr>
              <a:t> Công bố TCAD </a:t>
            </a:r>
          </a:p>
          <a:p>
            <a:pPr marL="720725" lvl="0" indent="0">
              <a:buFont typeface="Wingdings" pitchFamily="2" charset="2"/>
              <a:buChar char="ü"/>
            </a:pPr>
            <a:r>
              <a:rPr lang="en-US" sz="2400" smtClean="0">
                <a:solidFill>
                  <a:schemeClr val="tx2"/>
                </a:solidFill>
              </a:rPr>
              <a:t> Chịu trách nhiệm về tiêu chuẩn công bố áp dụng và khối lượng sản phẩm đã công bố do DN sản xuất/DN thuê gia công</a:t>
            </a:r>
          </a:p>
          <a:p>
            <a:pPr marL="720725" lvl="0" indent="0">
              <a:buFont typeface="Wingdings" pitchFamily="2" charset="2"/>
              <a:buChar char="ü"/>
            </a:pPr>
            <a:r>
              <a:rPr lang="en-US" sz="2400" smtClean="0">
                <a:solidFill>
                  <a:schemeClr val="tx2"/>
                </a:solidFill>
              </a:rPr>
              <a:t> Tuân thủ các quy định khác trong hoạt động </a:t>
            </a:r>
          </a:p>
          <a:p>
            <a:pPr marL="457200" indent="-103188">
              <a:buFont typeface="Wingdings" pitchFamily="2" charset="2"/>
              <a:buChar char="§"/>
            </a:pPr>
            <a:endParaRPr lang="en-US" sz="2400" smtClean="0"/>
          </a:p>
          <a:p>
            <a:pPr marL="457200" lvl="0" indent="-103188">
              <a:buFont typeface="Wingdings" pitchFamily="2" charset="2"/>
              <a:buChar char="§"/>
            </a:pPr>
            <a:endParaRPr lang="en-US" sz="2400" smtClean="0"/>
          </a:p>
          <a:p>
            <a:pPr marL="457200" indent="-103188">
              <a:buFont typeface="Wingdings" pitchFamily="2" charset="2"/>
              <a:buChar char="§"/>
            </a:pPr>
            <a:endParaRPr lang="en-US" sz="2400" smtClean="0"/>
          </a:p>
          <a:p>
            <a:pPr marL="457200" lvl="0" indent="-103188">
              <a:buFont typeface="Wingdings" pitchFamily="2" charset="2"/>
              <a:buChar char="§"/>
            </a:pPr>
            <a:endParaRPr lang="en-US" sz="2400" smtClean="0"/>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smtClean="0"/>
              <a:t>II. TỔNG QUAN (tt)</a:t>
            </a:r>
            <a:endParaRPr lang="en-US" sz="2400"/>
          </a:p>
        </p:txBody>
      </p:sp>
      <p:sp>
        <p:nvSpPr>
          <p:cNvPr id="3" name="Content Placeholder 2"/>
          <p:cNvSpPr>
            <a:spLocks noGrp="1"/>
          </p:cNvSpPr>
          <p:nvPr>
            <p:ph idx="1"/>
          </p:nvPr>
        </p:nvSpPr>
        <p:spPr/>
        <p:txBody>
          <a:bodyPr/>
          <a:lstStyle/>
          <a:p>
            <a:pPr marL="457200" indent="-103188">
              <a:buNone/>
            </a:pPr>
            <a:r>
              <a:rPr lang="en-US" sz="2800" smtClean="0">
                <a:solidFill>
                  <a:srgbClr val="00B0F0"/>
                </a:solidFill>
                <a:cs typeface="Times New Roman" pitchFamily="18" charset="0"/>
              </a:rPr>
              <a:t>3. Trách nhiệm (tt)</a:t>
            </a:r>
            <a:endParaRPr lang="en-US" sz="2800" i="1" smtClean="0">
              <a:cs typeface="Times New Roman" pitchFamily="18" charset="0"/>
            </a:endParaRPr>
          </a:p>
          <a:p>
            <a:pPr marL="457200" indent="-103188">
              <a:buFont typeface="Wingdings" pitchFamily="2" charset="2"/>
              <a:buChar char="§"/>
            </a:pPr>
            <a:r>
              <a:rPr lang="en-US" sz="2400" smtClean="0"/>
              <a:t> </a:t>
            </a:r>
            <a:r>
              <a:rPr lang="en-US" sz="2400" smtClean="0">
                <a:solidFill>
                  <a:srgbClr val="7030A0"/>
                </a:solidFill>
              </a:rPr>
              <a:t>DN mua bán vàng TSMN</a:t>
            </a:r>
          </a:p>
          <a:p>
            <a:pPr marL="720725" indent="0">
              <a:buFont typeface="Wingdings" pitchFamily="2" charset="2"/>
              <a:buChar char="ü"/>
            </a:pPr>
            <a:r>
              <a:rPr lang="en-US" sz="2400" smtClean="0"/>
              <a:t> </a:t>
            </a:r>
            <a:r>
              <a:rPr lang="en-US" sz="2400" smtClean="0">
                <a:solidFill>
                  <a:schemeClr val="tx2"/>
                </a:solidFill>
              </a:rPr>
              <a:t>Niêm yết công khai tại địa điểm giao dịch khối lượng, hàm lượng vàng; giá mua, bán</a:t>
            </a:r>
          </a:p>
          <a:p>
            <a:pPr marL="720725" indent="0">
              <a:buFont typeface="Wingdings" pitchFamily="2" charset="2"/>
              <a:buChar char="ü"/>
            </a:pPr>
            <a:r>
              <a:rPr lang="en-US" sz="2400" smtClean="0">
                <a:solidFill>
                  <a:schemeClr val="tx2"/>
                </a:solidFill>
              </a:rPr>
              <a:t> Chịu trách nhiệm về chất lượng sản phẩm bán ra thị trường</a:t>
            </a:r>
          </a:p>
          <a:p>
            <a:pPr marL="720725" indent="0">
              <a:buFont typeface="Wingdings" pitchFamily="2" charset="2"/>
              <a:buChar char="ü"/>
            </a:pPr>
            <a:r>
              <a:rPr lang="en-US" sz="2400" smtClean="0">
                <a:solidFill>
                  <a:schemeClr val="tx2"/>
                </a:solidFill>
              </a:rPr>
              <a:t> Tuân thủ quy định về đo lường</a:t>
            </a:r>
          </a:p>
          <a:p>
            <a:pPr marL="720725" lvl="0" indent="0">
              <a:buFont typeface="Wingdings" pitchFamily="2" charset="2"/>
              <a:buChar char="ü"/>
            </a:pPr>
            <a:r>
              <a:rPr lang="en-US" sz="2400" smtClean="0">
                <a:solidFill>
                  <a:schemeClr val="tx2"/>
                </a:solidFill>
              </a:rPr>
              <a:t>Tuân thủ các quy định khác trong hoạt động </a:t>
            </a:r>
          </a:p>
          <a:p>
            <a:pPr marL="457200" indent="-103188">
              <a:buFont typeface="Wingdings" pitchFamily="2" charset="2"/>
              <a:buChar char="§"/>
            </a:pPr>
            <a:endParaRPr lang="en-US" sz="2400" smtClean="0"/>
          </a:p>
          <a:p>
            <a:pPr marL="457200" lvl="0" indent="-103188">
              <a:buFont typeface="Wingdings" pitchFamily="2" charset="2"/>
              <a:buChar char="§"/>
            </a:pPr>
            <a:endParaRPr lang="en-US" sz="2400" smtClean="0"/>
          </a:p>
          <a:p>
            <a:pPr marL="457200" indent="-103188">
              <a:buFont typeface="Wingdings" pitchFamily="2" charset="2"/>
              <a:buChar char="§"/>
            </a:pPr>
            <a:endParaRPr lang="en-US" sz="2400" smtClean="0"/>
          </a:p>
          <a:p>
            <a:pPr marL="457200" lvl="0" indent="-103188">
              <a:buFont typeface="Wingdings" pitchFamily="2" charset="2"/>
              <a:buChar char="§"/>
            </a:pPr>
            <a:endParaRPr lang="en-US" sz="2400" smtClean="0"/>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smtClean="0"/>
              <a:t>II. TỔNG QUAN (tt)</a:t>
            </a:r>
            <a:endParaRPr lang="en-US" sz="2400"/>
          </a:p>
        </p:txBody>
      </p:sp>
      <p:sp>
        <p:nvSpPr>
          <p:cNvPr id="3" name="Content Placeholder 2"/>
          <p:cNvSpPr>
            <a:spLocks noGrp="1"/>
          </p:cNvSpPr>
          <p:nvPr>
            <p:ph idx="1"/>
          </p:nvPr>
        </p:nvSpPr>
        <p:spPr/>
        <p:txBody>
          <a:bodyPr/>
          <a:lstStyle/>
          <a:p>
            <a:pPr marL="457200" indent="-103188">
              <a:buNone/>
            </a:pPr>
            <a:r>
              <a:rPr lang="en-US" sz="2800" smtClean="0">
                <a:solidFill>
                  <a:srgbClr val="00B0F0"/>
                </a:solidFill>
                <a:cs typeface="Times New Roman" pitchFamily="18" charset="0"/>
              </a:rPr>
              <a:t>3. Trách nhiệm (tt)</a:t>
            </a:r>
            <a:endParaRPr lang="en-US" sz="2800" i="1" smtClean="0">
              <a:cs typeface="Times New Roman" pitchFamily="18" charset="0"/>
            </a:endParaRPr>
          </a:p>
          <a:p>
            <a:pPr marL="457200" indent="-103188">
              <a:buFont typeface="Wingdings" pitchFamily="2" charset="2"/>
              <a:buChar char="§"/>
            </a:pPr>
            <a:r>
              <a:rPr lang="en-US" sz="2400" smtClean="0"/>
              <a:t> </a:t>
            </a:r>
            <a:r>
              <a:rPr lang="en-US" sz="2400" smtClean="0">
                <a:solidFill>
                  <a:srgbClr val="7030A0"/>
                </a:solidFill>
              </a:rPr>
              <a:t>Ngân hàng nhà nước</a:t>
            </a:r>
          </a:p>
          <a:p>
            <a:pPr marL="720725" lvl="0" indent="0">
              <a:buFont typeface="Wingdings" pitchFamily="2" charset="2"/>
              <a:buChar char="ü"/>
            </a:pPr>
            <a:r>
              <a:rPr lang="en-US" sz="2400" smtClean="0"/>
              <a:t> </a:t>
            </a:r>
            <a:r>
              <a:rPr lang="en-US" sz="2400" smtClean="0">
                <a:solidFill>
                  <a:schemeClr val="tx2"/>
                </a:solidFill>
              </a:rPr>
              <a:t>Cấp, thu hồi GCN đủ điều kiện sản xuất vàng TSMN.</a:t>
            </a:r>
          </a:p>
          <a:p>
            <a:pPr marL="720725" lvl="0" indent="0">
              <a:buFont typeface="Wingdings" pitchFamily="2" charset="2"/>
              <a:buChar char="ü"/>
            </a:pPr>
            <a:r>
              <a:rPr lang="en-US" sz="2400" smtClean="0">
                <a:solidFill>
                  <a:schemeClr val="tx2"/>
                </a:solidFill>
              </a:rPr>
              <a:t> Kiểm tra, thanh tra hoạt động sản xuất; mua, bán vàng TSMN…</a:t>
            </a:r>
          </a:p>
          <a:p>
            <a:pPr marL="720725" lvl="0" indent="0">
              <a:buFont typeface="Wingdings" pitchFamily="2" charset="2"/>
              <a:buChar char="ü"/>
            </a:pPr>
            <a:r>
              <a:rPr lang="en-US" sz="2400" smtClean="0">
                <a:solidFill>
                  <a:schemeClr val="tx2"/>
                </a:solidFill>
              </a:rPr>
              <a:t> Các nhiệm vụ và quyền hạn khác theo quy định</a:t>
            </a:r>
          </a:p>
          <a:p>
            <a:pPr marL="457200" indent="-103188">
              <a:buFont typeface="Wingdings" pitchFamily="2" charset="2"/>
              <a:buChar char="§"/>
            </a:pPr>
            <a:r>
              <a:rPr lang="en-US" sz="2400" smtClean="0">
                <a:solidFill>
                  <a:srgbClr val="7030A0"/>
                </a:solidFill>
              </a:rPr>
              <a:t> Bộ Công thương: </a:t>
            </a:r>
            <a:r>
              <a:rPr lang="en-US" sz="2400" smtClean="0">
                <a:solidFill>
                  <a:schemeClr val="tx2"/>
                </a:solidFill>
              </a:rPr>
              <a:t>phối hợp thực hiện chức năng quản lý, thanh tra, kiểm tra:</a:t>
            </a:r>
          </a:p>
          <a:p>
            <a:pPr marL="720725" lvl="0" indent="0">
              <a:buFont typeface="Wingdings" pitchFamily="2" charset="2"/>
              <a:buChar char="ü"/>
            </a:pPr>
            <a:r>
              <a:rPr lang="en-US" sz="2400" smtClean="0">
                <a:solidFill>
                  <a:schemeClr val="tx2"/>
                </a:solidFill>
              </a:rPr>
              <a:t> H</a:t>
            </a:r>
            <a:r>
              <a:rPr lang="vi-VN" sz="2400" smtClean="0">
                <a:solidFill>
                  <a:schemeClr val="tx2"/>
                </a:solidFill>
              </a:rPr>
              <a:t>oạt động sản xuất</a:t>
            </a:r>
            <a:r>
              <a:rPr lang="en-US" sz="2400" smtClean="0">
                <a:solidFill>
                  <a:schemeClr val="tx2"/>
                </a:solidFill>
              </a:rPr>
              <a:t>;</a:t>
            </a:r>
            <a:r>
              <a:rPr lang="vi-VN" sz="2400" smtClean="0">
                <a:solidFill>
                  <a:schemeClr val="tx2"/>
                </a:solidFill>
              </a:rPr>
              <a:t> gia công</a:t>
            </a:r>
            <a:r>
              <a:rPr lang="en-US" sz="2400" smtClean="0">
                <a:solidFill>
                  <a:schemeClr val="tx2"/>
                </a:solidFill>
              </a:rPr>
              <a:t>;</a:t>
            </a:r>
            <a:r>
              <a:rPr lang="vi-VN" sz="2400" smtClean="0">
                <a:solidFill>
                  <a:schemeClr val="tx2"/>
                </a:solidFill>
              </a:rPr>
              <a:t> kinh doanh mua, bán vàng </a:t>
            </a:r>
            <a:r>
              <a:rPr lang="en-US" sz="2400" smtClean="0">
                <a:solidFill>
                  <a:schemeClr val="tx2"/>
                </a:solidFill>
              </a:rPr>
              <a:t>TSMN</a:t>
            </a:r>
            <a:r>
              <a:rPr lang="vi-VN" sz="2400" smtClean="0">
                <a:solidFill>
                  <a:schemeClr val="tx2"/>
                </a:solidFill>
              </a:rPr>
              <a:t>;</a:t>
            </a:r>
            <a:endParaRPr lang="en-US" sz="2400" smtClean="0">
              <a:solidFill>
                <a:schemeClr val="tx2"/>
              </a:solidFill>
            </a:endParaRPr>
          </a:p>
          <a:p>
            <a:pPr marL="720725" lvl="0" indent="0">
              <a:buFont typeface="Wingdings" pitchFamily="2" charset="2"/>
              <a:buChar char="ü"/>
            </a:pPr>
            <a:r>
              <a:rPr lang="en-US" sz="2400" smtClean="0">
                <a:solidFill>
                  <a:schemeClr val="tx2"/>
                </a:solidFill>
              </a:rPr>
              <a:t> V</a:t>
            </a:r>
            <a:r>
              <a:rPr lang="vi-VN" sz="2400" smtClean="0">
                <a:solidFill>
                  <a:schemeClr val="tx2"/>
                </a:solidFill>
              </a:rPr>
              <a:t>iệc doanh nghiệp kinh doanh vàng chấp hành, tuân thủ các quy định của pháp luật.</a:t>
            </a:r>
            <a:r>
              <a:rPr lang="en-US" sz="2400" smtClean="0">
                <a:solidFill>
                  <a:schemeClr val="tx2"/>
                </a:solidFill>
              </a:rPr>
              <a:t> </a:t>
            </a:r>
          </a:p>
          <a:p>
            <a:pPr marL="720725" lvl="0" indent="0">
              <a:buFont typeface="Wingdings" pitchFamily="2" charset="2"/>
              <a:buChar char="ü"/>
            </a:pPr>
            <a:endParaRPr lang="en-US" sz="2400" smtClean="0"/>
          </a:p>
          <a:p>
            <a:pPr marL="457200" indent="-103188">
              <a:buNone/>
            </a:pPr>
            <a:r>
              <a:rPr lang="en-US" sz="2400" smtClean="0">
                <a:solidFill>
                  <a:srgbClr val="7030A0"/>
                </a:solidFill>
              </a:rPr>
              <a:t> </a:t>
            </a:r>
            <a:endParaRPr lang="en-US" sz="2400" smtClean="0"/>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smtClean="0"/>
              <a:t>II. TỔNG QUAN (tt)</a:t>
            </a:r>
            <a:endParaRPr lang="en-US" sz="2400"/>
          </a:p>
        </p:txBody>
      </p:sp>
      <p:sp>
        <p:nvSpPr>
          <p:cNvPr id="3" name="Content Placeholder 2"/>
          <p:cNvSpPr>
            <a:spLocks noGrp="1"/>
          </p:cNvSpPr>
          <p:nvPr>
            <p:ph idx="1"/>
          </p:nvPr>
        </p:nvSpPr>
        <p:spPr/>
        <p:txBody>
          <a:bodyPr/>
          <a:lstStyle/>
          <a:p>
            <a:pPr marL="457200" indent="-103188">
              <a:buNone/>
            </a:pPr>
            <a:r>
              <a:rPr lang="en-US" sz="2800" smtClean="0">
                <a:solidFill>
                  <a:srgbClr val="00B0F0"/>
                </a:solidFill>
                <a:cs typeface="Times New Roman" pitchFamily="18" charset="0"/>
              </a:rPr>
              <a:t>3. Trách nhiệm (tt)</a:t>
            </a:r>
            <a:endParaRPr lang="en-US" sz="2800" i="1" smtClean="0">
              <a:cs typeface="Times New Roman" pitchFamily="18" charset="0"/>
            </a:endParaRPr>
          </a:p>
          <a:p>
            <a:pPr marL="457200" indent="-103188">
              <a:buFont typeface="Wingdings" pitchFamily="2" charset="2"/>
              <a:buChar char="§"/>
            </a:pPr>
            <a:r>
              <a:rPr lang="en-US" sz="2400" smtClean="0">
                <a:solidFill>
                  <a:srgbClr val="7030A0"/>
                </a:solidFill>
              </a:rPr>
              <a:t> Bộ Khoa học và Công nghệ: </a:t>
            </a:r>
            <a:r>
              <a:rPr lang="en-US" sz="2400" smtClean="0">
                <a:solidFill>
                  <a:schemeClr val="tx2"/>
                </a:solidFill>
              </a:rPr>
              <a:t>chủ trì, phối hợp</a:t>
            </a:r>
          </a:p>
          <a:p>
            <a:pPr marL="720725" indent="0">
              <a:buFont typeface="Wingdings" pitchFamily="2" charset="2"/>
              <a:buChar char="ü"/>
            </a:pPr>
            <a:r>
              <a:rPr lang="en-US" sz="2400" smtClean="0">
                <a:solidFill>
                  <a:schemeClr val="tx2"/>
                </a:solidFill>
              </a:rPr>
              <a:t> Ban hành tiêu chuẩn chất lượng vàng TSMN</a:t>
            </a:r>
            <a:r>
              <a:rPr lang="vi-VN" sz="2400" smtClean="0">
                <a:solidFill>
                  <a:schemeClr val="tx2"/>
                </a:solidFill>
              </a:rPr>
              <a:t>;</a:t>
            </a:r>
            <a:endParaRPr lang="en-US" sz="2400" smtClean="0">
              <a:solidFill>
                <a:schemeClr val="tx2"/>
              </a:solidFill>
            </a:endParaRPr>
          </a:p>
          <a:p>
            <a:pPr marL="720725" indent="0">
              <a:buFont typeface="Wingdings" pitchFamily="2" charset="2"/>
              <a:buChar char="ü"/>
            </a:pPr>
            <a:r>
              <a:rPr lang="en-US" sz="2400" smtClean="0">
                <a:solidFill>
                  <a:schemeClr val="tx2"/>
                </a:solidFill>
              </a:rPr>
              <a:t> Kiểm tra, thanh tra và quản lý chất lượng vàng TSMN lưu thông trên thị trường</a:t>
            </a:r>
          </a:p>
          <a:p>
            <a:pPr marL="720725" indent="0">
              <a:buFont typeface="Wingdings" pitchFamily="2" charset="2"/>
              <a:buChar char="ü"/>
            </a:pPr>
            <a:r>
              <a:rPr lang="en-US" sz="2400" smtClean="0">
                <a:solidFill>
                  <a:schemeClr val="tx2"/>
                </a:solidFill>
              </a:rPr>
              <a:t> Kiểm định phương tiện đo</a:t>
            </a:r>
          </a:p>
          <a:p>
            <a:pPr marL="457200" indent="-103188">
              <a:buFont typeface="Wingdings" pitchFamily="2" charset="2"/>
              <a:buChar char="§"/>
            </a:pPr>
            <a:r>
              <a:rPr lang="en-US" sz="2400" smtClean="0">
                <a:solidFill>
                  <a:srgbClr val="7030A0"/>
                </a:solidFill>
              </a:rPr>
              <a:t> Bộ Kế hoạch và Đầu tư:</a:t>
            </a:r>
            <a:endParaRPr lang="en-US" sz="2400" smtClean="0"/>
          </a:p>
          <a:p>
            <a:pPr marL="720725" indent="0">
              <a:buFont typeface="Wingdings" pitchFamily="2" charset="2"/>
              <a:buChar char="ü"/>
            </a:pPr>
            <a:r>
              <a:rPr lang="en-US" sz="2400" smtClean="0"/>
              <a:t> </a:t>
            </a:r>
            <a:r>
              <a:rPr lang="en-US" sz="2400" smtClean="0">
                <a:solidFill>
                  <a:schemeClr val="tx2"/>
                </a:solidFill>
              </a:rPr>
              <a:t>Q</a:t>
            </a:r>
            <a:r>
              <a:rPr lang="vi-VN" sz="2400" smtClean="0">
                <a:solidFill>
                  <a:schemeClr val="tx2"/>
                </a:solidFill>
              </a:rPr>
              <a:t>uy định và hướng dẫn thực hiện cấp G</a:t>
            </a:r>
            <a:r>
              <a:rPr lang="en-US" sz="2400" smtClean="0">
                <a:solidFill>
                  <a:schemeClr val="tx2"/>
                </a:solidFill>
              </a:rPr>
              <a:t>CN</a:t>
            </a:r>
            <a:r>
              <a:rPr lang="vi-VN" sz="2400" smtClean="0">
                <a:solidFill>
                  <a:schemeClr val="tx2"/>
                </a:solidFill>
              </a:rPr>
              <a:t> đăng ký doanh nghiệp cho các doanh nghiệp kinh doanh vàng </a:t>
            </a:r>
            <a:endParaRPr lang="en-US" sz="2400" smtClean="0">
              <a:solidFill>
                <a:schemeClr val="tx2"/>
              </a:solidFill>
            </a:endParaRPr>
          </a:p>
          <a:p>
            <a:pPr marL="720725" indent="0">
              <a:buFont typeface="Wingdings" pitchFamily="2" charset="2"/>
              <a:buChar char="ü"/>
            </a:pPr>
            <a:r>
              <a:rPr lang="en-US" sz="2400" smtClean="0">
                <a:solidFill>
                  <a:schemeClr val="tx2"/>
                </a:solidFill>
              </a:rPr>
              <a:t>  S</a:t>
            </a:r>
            <a:r>
              <a:rPr lang="vi-VN" sz="2400" smtClean="0">
                <a:solidFill>
                  <a:schemeClr val="tx2"/>
                </a:solidFill>
              </a:rPr>
              <a:t>ao gửi </a:t>
            </a:r>
            <a:r>
              <a:rPr lang="en-US" sz="2400" smtClean="0">
                <a:solidFill>
                  <a:schemeClr val="tx2"/>
                </a:solidFill>
              </a:rPr>
              <a:t>GCN </a:t>
            </a:r>
            <a:r>
              <a:rPr lang="vi-VN" sz="2400" smtClean="0">
                <a:solidFill>
                  <a:schemeClr val="tx2"/>
                </a:solidFill>
              </a:rPr>
              <a:t>đăng ký doanh nghiệp đã cấp cho N</a:t>
            </a:r>
            <a:r>
              <a:rPr lang="en-US" sz="2400" smtClean="0">
                <a:solidFill>
                  <a:schemeClr val="tx2"/>
                </a:solidFill>
              </a:rPr>
              <a:t>HNN </a:t>
            </a:r>
            <a:r>
              <a:rPr lang="vi-VN" sz="2400" smtClean="0">
                <a:solidFill>
                  <a:schemeClr val="tx2"/>
                </a:solidFill>
              </a:rPr>
              <a:t>chi nhánh </a:t>
            </a:r>
            <a:r>
              <a:rPr lang="en-US" sz="2400" smtClean="0">
                <a:solidFill>
                  <a:schemeClr val="tx2"/>
                </a:solidFill>
              </a:rPr>
              <a:t>cấp </a:t>
            </a:r>
            <a:r>
              <a:rPr lang="vi-VN" sz="2400" smtClean="0">
                <a:solidFill>
                  <a:schemeClr val="tx2"/>
                </a:solidFill>
              </a:rPr>
              <a:t>tỉnh trên địa bàn để phối hợp thực hiện.</a:t>
            </a:r>
            <a:endParaRPr lang="en-US" sz="2400" smtClean="0">
              <a:solidFill>
                <a:schemeClr val="tx2"/>
              </a:solidFill>
            </a:endParaRPr>
          </a:p>
          <a:p>
            <a:pPr marL="720725" indent="0">
              <a:buFont typeface="Wingdings" pitchFamily="2" charset="2"/>
              <a:buChar char="ü"/>
            </a:pPr>
            <a:endParaRPr lang="en-US" sz="2400" smtClean="0"/>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smtClean="0"/>
              <a:t>II. TỔNG QUAN (tt)</a:t>
            </a:r>
            <a:endParaRPr lang="en-US" sz="2400"/>
          </a:p>
        </p:txBody>
      </p:sp>
      <p:sp>
        <p:nvSpPr>
          <p:cNvPr id="3" name="Content Placeholder 2"/>
          <p:cNvSpPr>
            <a:spLocks noGrp="1"/>
          </p:cNvSpPr>
          <p:nvPr>
            <p:ph idx="1"/>
          </p:nvPr>
        </p:nvSpPr>
        <p:spPr/>
        <p:txBody>
          <a:bodyPr/>
          <a:lstStyle/>
          <a:p>
            <a:pPr marL="457200" indent="-103188">
              <a:buNone/>
            </a:pPr>
            <a:r>
              <a:rPr lang="en-US" sz="2800" smtClean="0">
                <a:solidFill>
                  <a:srgbClr val="00B0F0"/>
                </a:solidFill>
                <a:cs typeface="Times New Roman" pitchFamily="18" charset="0"/>
              </a:rPr>
              <a:t>3. Trách nhiệm (tt)</a:t>
            </a:r>
            <a:endParaRPr lang="en-US" sz="2800" i="1" smtClean="0">
              <a:cs typeface="Times New Roman" pitchFamily="18" charset="0"/>
            </a:endParaRPr>
          </a:p>
          <a:p>
            <a:pPr marL="457200" indent="-103188">
              <a:buFont typeface="Wingdings" pitchFamily="2" charset="2"/>
              <a:buChar char="§"/>
            </a:pPr>
            <a:r>
              <a:rPr lang="en-US" sz="2400" smtClean="0">
                <a:solidFill>
                  <a:srgbClr val="7030A0"/>
                </a:solidFill>
              </a:rPr>
              <a:t> Bộ Tài chính: </a:t>
            </a:r>
            <a:r>
              <a:rPr lang="en-US" sz="2400" smtClean="0">
                <a:solidFill>
                  <a:schemeClr val="tx2"/>
                </a:solidFill>
              </a:rPr>
              <a:t>chủ trì, phối hợp với NHNN t</a:t>
            </a:r>
            <a:r>
              <a:rPr lang="vi-VN" sz="2400" smtClean="0">
                <a:solidFill>
                  <a:schemeClr val="tx2"/>
                </a:solidFill>
              </a:rPr>
              <a:t>rình cơ quan có thẩm quyền ban hành hoặc ban hành theo thẩm quyền</a:t>
            </a:r>
            <a:r>
              <a:rPr lang="en-US" sz="2400" smtClean="0">
                <a:solidFill>
                  <a:schemeClr val="tx2"/>
                </a:solidFill>
              </a:rPr>
              <a:t> </a:t>
            </a:r>
            <a:r>
              <a:rPr lang="vi-VN" sz="2400" smtClean="0">
                <a:solidFill>
                  <a:schemeClr val="tx2"/>
                </a:solidFill>
              </a:rPr>
              <a:t>chính sách thuế </a:t>
            </a:r>
            <a:r>
              <a:rPr lang="en-US" sz="2400" smtClean="0">
                <a:solidFill>
                  <a:schemeClr val="tx2"/>
                </a:solidFill>
              </a:rPr>
              <a:t>XK</a:t>
            </a:r>
            <a:r>
              <a:rPr lang="vi-VN" sz="2400" smtClean="0">
                <a:solidFill>
                  <a:schemeClr val="tx2"/>
                </a:solidFill>
              </a:rPr>
              <a:t>, thuế </a:t>
            </a:r>
            <a:r>
              <a:rPr lang="en-US" sz="2400" smtClean="0">
                <a:solidFill>
                  <a:schemeClr val="tx2"/>
                </a:solidFill>
              </a:rPr>
              <a:t>NK</a:t>
            </a:r>
            <a:r>
              <a:rPr lang="vi-VN" sz="2400" smtClean="0">
                <a:solidFill>
                  <a:schemeClr val="tx2"/>
                </a:solidFill>
              </a:rPr>
              <a:t> vàng, thuế </a:t>
            </a:r>
            <a:r>
              <a:rPr lang="en-US" sz="2400" smtClean="0">
                <a:solidFill>
                  <a:schemeClr val="tx2"/>
                </a:solidFill>
              </a:rPr>
              <a:t>VAT</a:t>
            </a:r>
            <a:r>
              <a:rPr lang="vi-VN" sz="2400" smtClean="0">
                <a:solidFill>
                  <a:schemeClr val="tx2"/>
                </a:solidFill>
              </a:rPr>
              <a:t>, thuế tiêu thụ đặc biệt và thuế thu nhập đối với hoạt động kinh doanh vàng phù hợp trong từng thời kỳ.</a:t>
            </a:r>
            <a:endParaRPr lang="en-US" sz="2400" smtClean="0">
              <a:solidFill>
                <a:schemeClr val="tx2"/>
              </a:solidFill>
            </a:endParaRPr>
          </a:p>
          <a:p>
            <a:pPr marL="457200" indent="-103188">
              <a:buFont typeface="Wingdings" pitchFamily="2" charset="2"/>
              <a:buChar char="§"/>
            </a:pPr>
            <a:r>
              <a:rPr lang="en-US" sz="2400" smtClean="0">
                <a:solidFill>
                  <a:srgbClr val="7030A0"/>
                </a:solidFill>
              </a:rPr>
              <a:t> Bộ Công an: </a:t>
            </a:r>
            <a:r>
              <a:rPr lang="vi-VN" sz="2400" smtClean="0">
                <a:solidFill>
                  <a:schemeClr val="tx2"/>
                </a:solidFill>
              </a:rPr>
              <a:t>phối hợp với các Bộ, ngành liên quan trong việc đấu tranh, điều tra, xử lý các vi phạm pháp luật về kinh doanh vàng theo quy định</a:t>
            </a:r>
            <a:r>
              <a:rPr lang="en-US" sz="2400" smtClean="0"/>
              <a:t>.</a:t>
            </a:r>
          </a:p>
          <a:p>
            <a:pPr marL="457200" indent="-103188">
              <a:buFont typeface="Wingdings" pitchFamily="2" charset="2"/>
              <a:buChar char="§"/>
            </a:pPr>
            <a:r>
              <a:rPr lang="en-US" sz="2400" smtClean="0"/>
              <a:t> </a:t>
            </a:r>
            <a:r>
              <a:rPr lang="en-US" sz="2400" smtClean="0">
                <a:solidFill>
                  <a:srgbClr val="7030A0"/>
                </a:solidFill>
              </a:rPr>
              <a:t>UBND</a:t>
            </a:r>
            <a:r>
              <a:rPr lang="vi-VN" sz="2400" smtClean="0">
                <a:solidFill>
                  <a:srgbClr val="7030A0"/>
                </a:solidFill>
              </a:rPr>
              <a:t> tỉnh</a:t>
            </a:r>
            <a:r>
              <a:rPr lang="en-US" sz="2400" smtClean="0">
                <a:solidFill>
                  <a:srgbClr val="7030A0"/>
                </a:solidFill>
              </a:rPr>
              <a:t>:</a:t>
            </a:r>
            <a:r>
              <a:rPr lang="vi-VN" sz="2400" smtClean="0">
                <a:solidFill>
                  <a:srgbClr val="7030A0"/>
                </a:solidFill>
              </a:rPr>
              <a:t> </a:t>
            </a:r>
            <a:r>
              <a:rPr lang="vi-VN" sz="2400" smtClean="0">
                <a:solidFill>
                  <a:schemeClr val="tx2"/>
                </a:solidFill>
              </a:rPr>
              <a:t>thực hiện quản lý nhà nước về hoạt động kinh doanh vàng tại địa phương theo quy định</a:t>
            </a:r>
            <a:endParaRPr lang="en-US" sz="2400" smtClean="0">
              <a:solidFill>
                <a:schemeClr val="tx2"/>
              </a:solidFill>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a:t>
            </a:r>
            <a:endParaRPr lang="en-US">
              <a:cs typeface="Times New Roman" pitchFamily="18" charset="0"/>
            </a:endParaRPr>
          </a:p>
        </p:txBody>
      </p:sp>
      <p:sp>
        <p:nvSpPr>
          <p:cNvPr id="3" name="Content Placeholder 2"/>
          <p:cNvSpPr>
            <a:spLocks noGrp="1"/>
          </p:cNvSpPr>
          <p:nvPr>
            <p:ph idx="1"/>
          </p:nvPr>
        </p:nvSpPr>
        <p:spPr/>
        <p:txBody>
          <a:bodyPr/>
          <a:lstStyle/>
          <a:p>
            <a:pPr marL="457200" indent="-103188">
              <a:buNone/>
            </a:pPr>
            <a:r>
              <a:rPr lang="en-US" sz="2800" smtClean="0">
                <a:solidFill>
                  <a:srgbClr val="00B0F0"/>
                </a:solidFill>
                <a:cs typeface="Times New Roman" pitchFamily="18" charset="0"/>
              </a:rPr>
              <a:t>1. Quản lý đo lường</a:t>
            </a:r>
            <a:endParaRPr lang="en-US" sz="2800" i="1" smtClean="0">
              <a:cs typeface="Times New Roman" pitchFamily="18" charset="0"/>
            </a:endParaRPr>
          </a:p>
          <a:p>
            <a:pPr marL="457200" indent="-103188">
              <a:buFont typeface="Wingdings" pitchFamily="2" charset="2"/>
              <a:buChar char="§"/>
            </a:pPr>
            <a:r>
              <a:rPr lang="en-US" sz="2400" smtClean="0">
                <a:solidFill>
                  <a:srgbClr val="7030A0"/>
                </a:solidFill>
              </a:rPr>
              <a:t> Cân:</a:t>
            </a:r>
            <a:r>
              <a:rPr lang="nl-NL" sz="2400" smtClean="0"/>
              <a:t> </a:t>
            </a:r>
            <a:r>
              <a:rPr lang="nl-NL" sz="2400" smtClean="0">
                <a:solidFill>
                  <a:schemeClr val="tx2"/>
                </a:solidFill>
              </a:rPr>
              <a:t>sử dụng để xác định khối lượng vàng hoặc hàm lượng vàng trong mua, bán giữa các tổ chức, cá nhân phải bảo đảm các yêu cầu sau đây:</a:t>
            </a:r>
          </a:p>
          <a:p>
            <a:pPr marL="720725" indent="0">
              <a:buFont typeface="Wingdings" pitchFamily="2" charset="2"/>
              <a:buChar char="ü"/>
            </a:pPr>
            <a:r>
              <a:rPr lang="nl-NL" sz="2400" smtClean="0">
                <a:solidFill>
                  <a:schemeClr val="tx2"/>
                </a:solidFill>
              </a:rPr>
              <a:t> Có phạm vi đo và độ chính xác phù hợp với khối lượng vàng cần đo </a:t>
            </a:r>
          </a:p>
          <a:p>
            <a:pPr marL="720725" indent="0" algn="ctr">
              <a:buNone/>
            </a:pPr>
            <a:r>
              <a:rPr lang="nl-NL" sz="2400" b="1" smtClean="0">
                <a:solidFill>
                  <a:schemeClr val="tx2"/>
                </a:solidFill>
              </a:rPr>
              <a:t>Bảng 1</a:t>
            </a:r>
          </a:p>
          <a:p>
            <a:pPr marL="720725" indent="0">
              <a:buFont typeface="Wingdings" pitchFamily="2" charset="2"/>
              <a:buChar char="ü"/>
            </a:pPr>
            <a:endParaRPr lang="nl-NL" sz="2400" smtClean="0">
              <a:solidFill>
                <a:schemeClr val="tx2"/>
              </a:solidFill>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15</a:t>
            </a:fld>
            <a:endParaRPr lang="en-US"/>
          </a:p>
        </p:txBody>
      </p:sp>
      <p:graphicFrame>
        <p:nvGraphicFramePr>
          <p:cNvPr id="6" name="Content Placeholder 5"/>
          <p:cNvGraphicFramePr>
            <a:graphicFrameLocks/>
          </p:cNvGraphicFramePr>
          <p:nvPr/>
        </p:nvGraphicFramePr>
        <p:xfrm>
          <a:off x="1115616" y="4293096"/>
          <a:ext cx="6840760" cy="1854200"/>
        </p:xfrm>
        <a:graphic>
          <a:graphicData uri="http://schemas.openxmlformats.org/drawingml/2006/table">
            <a:tbl>
              <a:tblPr firstRow="1" bandRow="1">
                <a:tableStyleId>{5C22544A-7EE6-4342-B048-85BDC9FD1C3A}</a:tableStyleId>
              </a:tblPr>
              <a:tblGrid>
                <a:gridCol w="3420380"/>
                <a:gridCol w="3420380"/>
              </a:tblGrid>
              <a:tr h="370840">
                <a:tc>
                  <a:txBody>
                    <a:bodyPr/>
                    <a:lstStyle/>
                    <a:p>
                      <a:pPr algn="ctr" hangingPunct="0">
                        <a:spcBef>
                          <a:spcPts val="300"/>
                        </a:spcBef>
                        <a:spcAft>
                          <a:spcPts val="300"/>
                        </a:spcAft>
                      </a:pPr>
                      <a:r>
                        <a:rPr lang="en-GB" sz="1400" b="1" kern="800" dirty="0" err="1">
                          <a:latin typeface="Times New Roman"/>
                          <a:ea typeface="Times New Roman"/>
                          <a:cs typeface="Times New Roman"/>
                        </a:rPr>
                        <a:t>Mức</a:t>
                      </a:r>
                      <a:r>
                        <a:rPr lang="en-GB" sz="1400" b="1" kern="800" dirty="0">
                          <a:latin typeface="Times New Roman"/>
                          <a:ea typeface="Times New Roman"/>
                          <a:cs typeface="Times New Roman"/>
                        </a:rPr>
                        <a:t> </a:t>
                      </a:r>
                      <a:r>
                        <a:rPr lang="en-GB" sz="1400" b="1" kern="800" dirty="0" err="1">
                          <a:latin typeface="Times New Roman"/>
                          <a:ea typeface="Times New Roman"/>
                          <a:cs typeface="Times New Roman"/>
                        </a:rPr>
                        <a:t>cân</a:t>
                      </a:r>
                      <a:r>
                        <a:rPr lang="en-GB" sz="1400" b="1" kern="800" dirty="0">
                          <a:latin typeface="Times New Roman"/>
                          <a:ea typeface="Times New Roman"/>
                          <a:cs typeface="Times New Roman"/>
                        </a:rPr>
                        <a:t>  </a:t>
                      </a:r>
                      <a:endParaRPr lang="en-US" sz="1400" dirty="0">
                        <a:latin typeface=".VnTime"/>
                        <a:ea typeface="Times New Roman"/>
                        <a:cs typeface="Times New Roman"/>
                      </a:endParaRPr>
                    </a:p>
                  </a:txBody>
                  <a:tcPr marL="68580" marR="68580" marT="0" marB="0" anchor="ctr"/>
                </a:tc>
                <a:tc>
                  <a:txBody>
                    <a:bodyPr/>
                    <a:lstStyle/>
                    <a:p>
                      <a:pPr algn="ctr" hangingPunct="0">
                        <a:spcBef>
                          <a:spcPts val="300"/>
                        </a:spcBef>
                        <a:spcAft>
                          <a:spcPts val="300"/>
                        </a:spcAft>
                      </a:pPr>
                      <a:r>
                        <a:rPr lang="en-GB" sz="1400" b="1" kern="800">
                          <a:latin typeface="Times New Roman"/>
                          <a:ea typeface="Times New Roman"/>
                          <a:cs typeface="Times New Roman"/>
                        </a:rPr>
                        <a:t>Giá trị độ chia kiểm (e) của cân </a:t>
                      </a:r>
                      <a:endParaRPr lang="en-US" sz="1400">
                        <a:latin typeface=".VnTime"/>
                        <a:ea typeface="Times New Roman"/>
                        <a:cs typeface="Times New Roman"/>
                      </a:endParaRPr>
                    </a:p>
                  </a:txBody>
                  <a:tcPr marL="68580" marR="68580" marT="0" marB="0" anchor="ctr"/>
                </a:tc>
              </a:tr>
              <a:tr h="370840">
                <a:tc>
                  <a:txBody>
                    <a:bodyPr/>
                    <a:lstStyle/>
                    <a:p>
                      <a:pPr algn="ctr" hangingPunct="0">
                        <a:spcBef>
                          <a:spcPts val="300"/>
                        </a:spcBef>
                        <a:spcAft>
                          <a:spcPts val="300"/>
                        </a:spcAft>
                      </a:pPr>
                      <a:r>
                        <a:rPr lang="en-GB" sz="1400" kern="800" dirty="0" err="1">
                          <a:latin typeface="Times New Roman"/>
                          <a:ea typeface="Times New Roman"/>
                          <a:cs typeface="Times New Roman"/>
                        </a:rPr>
                        <a:t>Đến</a:t>
                      </a:r>
                      <a:r>
                        <a:rPr lang="en-GB" sz="1400" kern="800" dirty="0">
                          <a:latin typeface="Times New Roman"/>
                          <a:ea typeface="Times New Roman"/>
                          <a:cs typeface="Times New Roman"/>
                        </a:rPr>
                        <a:t> </a:t>
                      </a:r>
                      <a:r>
                        <a:rPr lang="en-GB" sz="1400" kern="800" dirty="0" smtClean="0">
                          <a:latin typeface="Times New Roman"/>
                          <a:ea typeface="Times New Roman"/>
                          <a:cs typeface="Times New Roman"/>
                        </a:rPr>
                        <a:t>200 </a:t>
                      </a:r>
                      <a:r>
                        <a:rPr lang="en-GB" sz="1400" kern="800" dirty="0">
                          <a:latin typeface="Times New Roman"/>
                          <a:ea typeface="Times New Roman"/>
                          <a:cs typeface="Times New Roman"/>
                        </a:rPr>
                        <a:t>g</a:t>
                      </a:r>
                      <a:endParaRPr lang="en-US" sz="1400" dirty="0">
                        <a:latin typeface=".VnTime"/>
                        <a:ea typeface="Times New Roman"/>
                        <a:cs typeface="Times New Roman"/>
                      </a:endParaRPr>
                    </a:p>
                  </a:txBody>
                  <a:tcPr marL="68580" marR="68580" marT="0" marB="0" anchor="ctr"/>
                </a:tc>
                <a:tc>
                  <a:txBody>
                    <a:bodyPr/>
                    <a:lstStyle/>
                    <a:p>
                      <a:pPr algn="ctr" hangingPunct="0">
                        <a:spcBef>
                          <a:spcPts val="300"/>
                        </a:spcBef>
                        <a:spcAft>
                          <a:spcPts val="300"/>
                        </a:spcAft>
                      </a:pPr>
                      <a:r>
                        <a:rPr lang="en-GB" sz="1400" kern="800">
                          <a:latin typeface="Times New Roman"/>
                          <a:ea typeface="Times New Roman"/>
                          <a:cs typeface="Times New Roman"/>
                        </a:rPr>
                        <a:t>≤ 1 mg</a:t>
                      </a:r>
                      <a:endParaRPr lang="en-US" sz="1400">
                        <a:latin typeface=".VnTime"/>
                        <a:ea typeface="Times New Roman"/>
                        <a:cs typeface="Times New Roman"/>
                      </a:endParaRPr>
                    </a:p>
                  </a:txBody>
                  <a:tcPr marL="68580" marR="68580" marT="0" marB="0" anchor="ctr"/>
                </a:tc>
              </a:tr>
              <a:tr h="370840">
                <a:tc>
                  <a:txBody>
                    <a:bodyPr/>
                    <a:lstStyle/>
                    <a:p>
                      <a:pPr algn="ctr" hangingPunct="0">
                        <a:spcBef>
                          <a:spcPts val="300"/>
                        </a:spcBef>
                        <a:spcAft>
                          <a:spcPts val="300"/>
                        </a:spcAft>
                      </a:pPr>
                      <a:r>
                        <a:rPr lang="en-GB" sz="1400" kern="800" dirty="0">
                          <a:latin typeface="Times New Roman"/>
                          <a:ea typeface="Times New Roman"/>
                          <a:cs typeface="Times New Roman"/>
                        </a:rPr>
                        <a:t>&gt; </a:t>
                      </a:r>
                      <a:r>
                        <a:rPr lang="en-GB" sz="1400" kern="800" dirty="0" smtClean="0">
                          <a:latin typeface="Times New Roman"/>
                          <a:ea typeface="Times New Roman"/>
                          <a:cs typeface="Times New Roman"/>
                        </a:rPr>
                        <a:t>200 </a:t>
                      </a:r>
                      <a:r>
                        <a:rPr lang="en-GB" sz="1400" kern="800" dirty="0">
                          <a:latin typeface="Times New Roman"/>
                          <a:ea typeface="Times New Roman"/>
                          <a:cs typeface="Times New Roman"/>
                        </a:rPr>
                        <a:t>g </a:t>
                      </a:r>
                      <a:r>
                        <a:rPr lang="en-GB" sz="1400" kern="800" dirty="0" err="1">
                          <a:latin typeface="Times New Roman"/>
                          <a:ea typeface="Times New Roman"/>
                          <a:cs typeface="Times New Roman"/>
                        </a:rPr>
                        <a:t>đến</a:t>
                      </a:r>
                      <a:r>
                        <a:rPr lang="en-GB" sz="1400" kern="800" dirty="0">
                          <a:latin typeface="Times New Roman"/>
                          <a:ea typeface="Times New Roman"/>
                          <a:cs typeface="Times New Roman"/>
                        </a:rPr>
                        <a:t> 3 kg</a:t>
                      </a:r>
                      <a:endParaRPr lang="en-US" sz="1400" dirty="0">
                        <a:latin typeface=".VnTime"/>
                        <a:ea typeface="Times New Roman"/>
                        <a:cs typeface="Times New Roman"/>
                      </a:endParaRPr>
                    </a:p>
                  </a:txBody>
                  <a:tcPr marL="68580" marR="68580" marT="0" marB="0" anchor="ctr"/>
                </a:tc>
                <a:tc>
                  <a:txBody>
                    <a:bodyPr/>
                    <a:lstStyle/>
                    <a:p>
                      <a:pPr algn="ctr" hangingPunct="0">
                        <a:spcBef>
                          <a:spcPts val="300"/>
                        </a:spcBef>
                        <a:spcAft>
                          <a:spcPts val="300"/>
                        </a:spcAft>
                      </a:pPr>
                      <a:r>
                        <a:rPr lang="en-GB" sz="1400" kern="800">
                          <a:latin typeface="Times New Roman"/>
                          <a:ea typeface="Times New Roman"/>
                          <a:cs typeface="Times New Roman"/>
                        </a:rPr>
                        <a:t>≤ 10 mg</a:t>
                      </a:r>
                      <a:endParaRPr lang="en-US" sz="1400">
                        <a:latin typeface=".VnTime"/>
                        <a:ea typeface="Times New Roman"/>
                        <a:cs typeface="Times New Roman"/>
                      </a:endParaRPr>
                    </a:p>
                  </a:txBody>
                  <a:tcPr marL="68580" marR="68580" marT="0" marB="0" anchor="ctr"/>
                </a:tc>
              </a:tr>
              <a:tr h="370840">
                <a:tc>
                  <a:txBody>
                    <a:bodyPr/>
                    <a:lstStyle/>
                    <a:p>
                      <a:pPr marL="47625" algn="ctr" hangingPunct="0">
                        <a:spcBef>
                          <a:spcPts val="300"/>
                        </a:spcBef>
                        <a:spcAft>
                          <a:spcPts val="300"/>
                        </a:spcAft>
                      </a:pPr>
                      <a:r>
                        <a:rPr lang="en-GB" sz="1400" kern="800">
                          <a:latin typeface="Times New Roman"/>
                          <a:ea typeface="Times New Roman"/>
                          <a:cs typeface="Times New Roman"/>
                        </a:rPr>
                        <a:t>&gt; 3 kg đến 10 kg </a:t>
                      </a:r>
                      <a:endParaRPr lang="en-US" sz="1400">
                        <a:latin typeface=".VnTime"/>
                        <a:ea typeface="Times New Roman"/>
                        <a:cs typeface="Times New Roman"/>
                      </a:endParaRPr>
                    </a:p>
                  </a:txBody>
                  <a:tcPr marL="68580" marR="68580" marT="0" marB="0" anchor="ctr"/>
                </a:tc>
                <a:tc>
                  <a:txBody>
                    <a:bodyPr/>
                    <a:lstStyle/>
                    <a:p>
                      <a:pPr algn="ctr" hangingPunct="0">
                        <a:spcBef>
                          <a:spcPts val="300"/>
                        </a:spcBef>
                        <a:spcAft>
                          <a:spcPts val="300"/>
                        </a:spcAft>
                      </a:pPr>
                      <a:r>
                        <a:rPr lang="en-GB" sz="1400" kern="800">
                          <a:latin typeface="Times New Roman"/>
                          <a:ea typeface="Times New Roman"/>
                          <a:cs typeface="Times New Roman"/>
                        </a:rPr>
                        <a:t>≤ 100 mg</a:t>
                      </a:r>
                      <a:endParaRPr lang="en-US" sz="1400">
                        <a:latin typeface=".VnTime"/>
                        <a:ea typeface="Times New Roman"/>
                        <a:cs typeface="Times New Roman"/>
                      </a:endParaRPr>
                    </a:p>
                  </a:txBody>
                  <a:tcPr marL="68580" marR="68580" marT="0" marB="0" anchor="ctr"/>
                </a:tc>
              </a:tr>
              <a:tr h="370840">
                <a:tc>
                  <a:txBody>
                    <a:bodyPr/>
                    <a:lstStyle/>
                    <a:p>
                      <a:pPr algn="ctr" hangingPunct="0">
                        <a:spcBef>
                          <a:spcPts val="300"/>
                        </a:spcBef>
                        <a:spcAft>
                          <a:spcPts val="300"/>
                        </a:spcAft>
                      </a:pPr>
                      <a:r>
                        <a:rPr lang="en-GB" sz="1400" kern="800">
                          <a:latin typeface="Times New Roman"/>
                          <a:ea typeface="Times New Roman"/>
                          <a:cs typeface="Times New Roman"/>
                        </a:rPr>
                        <a:t>&gt; 10 kg</a:t>
                      </a:r>
                      <a:endParaRPr lang="en-US" sz="1400">
                        <a:latin typeface=".VnTime"/>
                        <a:ea typeface="Times New Roman"/>
                        <a:cs typeface="Times New Roman"/>
                      </a:endParaRPr>
                    </a:p>
                  </a:txBody>
                  <a:tcPr marL="68580" marR="68580" marT="0" marB="0" anchor="ctr"/>
                </a:tc>
                <a:tc>
                  <a:txBody>
                    <a:bodyPr/>
                    <a:lstStyle/>
                    <a:p>
                      <a:pPr algn="ctr" hangingPunct="0">
                        <a:spcBef>
                          <a:spcPts val="300"/>
                        </a:spcBef>
                        <a:spcAft>
                          <a:spcPts val="300"/>
                        </a:spcAft>
                      </a:pPr>
                      <a:r>
                        <a:rPr lang="en-GB" sz="1400" kern="800">
                          <a:latin typeface="Times New Roman"/>
                          <a:ea typeface="Times New Roman"/>
                          <a:cs typeface="Times New Roman"/>
                        </a:rPr>
                        <a:t>≤ 1 g</a:t>
                      </a:r>
                      <a:endParaRPr lang="en-US" sz="1400">
                        <a:latin typeface=".VnTime"/>
                        <a:ea typeface="Times New Roman"/>
                        <a:cs typeface="Times New Roman"/>
                      </a:endParaRPr>
                    </a:p>
                  </a:txBody>
                  <a:tcPr marL="68580" marR="68580" marT="0" marB="0" anchor="ct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457200" indent="-103188">
              <a:buNone/>
            </a:pPr>
            <a:r>
              <a:rPr lang="en-US" sz="2800" smtClean="0">
                <a:solidFill>
                  <a:srgbClr val="00B0F0"/>
                </a:solidFill>
                <a:cs typeface="Times New Roman" pitchFamily="18" charset="0"/>
              </a:rPr>
              <a:t>1. Quản lý đo lường (tt)</a:t>
            </a:r>
            <a:endParaRPr lang="en-US" sz="2800" i="1" smtClean="0">
              <a:cs typeface="Times New Roman" pitchFamily="18" charset="0"/>
            </a:endParaRPr>
          </a:p>
          <a:p>
            <a:pPr marL="457200" indent="-103188">
              <a:buFont typeface="Wingdings" pitchFamily="2" charset="2"/>
              <a:buChar char="§"/>
            </a:pPr>
            <a:r>
              <a:rPr lang="en-US" sz="2400" smtClean="0">
                <a:solidFill>
                  <a:srgbClr val="7030A0"/>
                </a:solidFill>
              </a:rPr>
              <a:t> Cân (tt)</a:t>
            </a:r>
            <a:endParaRPr lang="nl-NL" sz="2400" smtClean="0"/>
          </a:p>
          <a:p>
            <a:pPr marL="720725" indent="0">
              <a:buFont typeface="Wingdings" pitchFamily="2" charset="2"/>
              <a:buChar char="ü"/>
            </a:pPr>
            <a:r>
              <a:rPr lang="nl-NL" sz="2400" smtClean="0">
                <a:solidFill>
                  <a:schemeClr val="tx2"/>
                </a:solidFill>
              </a:rPr>
              <a:t>Đã được kiểm định theo quy định; </a:t>
            </a:r>
          </a:p>
          <a:p>
            <a:pPr marL="720725" indent="0">
              <a:buFont typeface="Wingdings" pitchFamily="2" charset="2"/>
              <a:buChar char="ü"/>
            </a:pPr>
            <a:r>
              <a:rPr lang="nl-NL" sz="2400" smtClean="0">
                <a:solidFill>
                  <a:schemeClr val="tx2"/>
                </a:solidFill>
              </a:rPr>
              <a:t> Chứng chỉ kiểm định (dấu kiểm định, tem kiểm định, giấy chứng nhận kiểm định) phải còn thời hạn giá trị</a:t>
            </a:r>
          </a:p>
          <a:p>
            <a:pPr marL="720725" indent="0">
              <a:buFont typeface="Wingdings" pitchFamily="2" charset="2"/>
              <a:buChar char="ü"/>
            </a:pPr>
            <a:r>
              <a:rPr lang="en-GB" sz="2400" smtClean="0">
                <a:solidFill>
                  <a:schemeClr val="tx2"/>
                </a:solidFill>
              </a:rPr>
              <a:t> Được người sử dụng kiểm tra định kỳ ít nhất 01 tuần 01 lần và có lưu giữ HS tự kiểm tra</a:t>
            </a:r>
            <a:endParaRPr lang="nl-NL" sz="2400" smtClean="0">
              <a:solidFill>
                <a:schemeClr val="tx2"/>
              </a:solidFill>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457200" indent="-193675">
              <a:buNone/>
            </a:pPr>
            <a:r>
              <a:rPr lang="en-US" sz="2800" smtClean="0">
                <a:solidFill>
                  <a:srgbClr val="00B0F0"/>
                </a:solidFill>
                <a:cs typeface="Times New Roman" pitchFamily="18" charset="0"/>
              </a:rPr>
              <a:t>1. Quản lý đo lường (tt)</a:t>
            </a:r>
            <a:endParaRPr lang="en-US" sz="2800" i="1" smtClean="0">
              <a:cs typeface="Times New Roman" pitchFamily="18" charset="0"/>
            </a:endParaRPr>
          </a:p>
          <a:p>
            <a:pPr indent="-100013">
              <a:buFont typeface="Wingdings" pitchFamily="2" charset="2"/>
              <a:buChar char="§"/>
            </a:pPr>
            <a:r>
              <a:rPr lang="en-US" sz="2400" smtClean="0">
                <a:solidFill>
                  <a:srgbClr val="7030A0"/>
                </a:solidFill>
              </a:rPr>
              <a:t> Quả cân </a:t>
            </a:r>
            <a:r>
              <a:rPr lang="nl-NL" sz="2400" smtClean="0">
                <a:solidFill>
                  <a:srgbClr val="7030A0"/>
                </a:solidFill>
              </a:rPr>
              <a:t>hoặc bộ quả cân: </a:t>
            </a:r>
            <a:r>
              <a:rPr lang="nl-NL" sz="2400" smtClean="0">
                <a:solidFill>
                  <a:schemeClr val="tx2"/>
                </a:solidFill>
              </a:rPr>
              <a:t>sử dụng kèm với cân để xác định khối lượng vàng trong mua, bán hoặc để định kỳ kiểm tra cân phải bảo đảm yêu cầu sau:</a:t>
            </a:r>
            <a:endParaRPr lang="en-US" sz="2400" smtClean="0">
              <a:solidFill>
                <a:schemeClr val="tx2"/>
              </a:solidFill>
            </a:endParaRPr>
          </a:p>
          <a:p>
            <a:pPr marL="720725" indent="0">
              <a:buFont typeface="Wingdings" pitchFamily="2" charset="2"/>
              <a:buChar char="ü"/>
              <a:tabLst>
                <a:tab pos="628650" algn="l"/>
              </a:tabLst>
            </a:pPr>
            <a:r>
              <a:rPr lang="nl-NL" sz="2400" smtClean="0">
                <a:solidFill>
                  <a:schemeClr val="tx2"/>
                </a:solidFill>
              </a:rPr>
              <a:t> Có khối lượng danh định và độ chính xác phù hợp với cân được sử dụng kèm hoặc cần kiểm tra;</a:t>
            </a:r>
            <a:endParaRPr lang="en-US" sz="2400" smtClean="0">
              <a:solidFill>
                <a:schemeClr val="tx2"/>
              </a:solidFill>
            </a:endParaRPr>
          </a:p>
          <a:p>
            <a:pPr marL="720725" indent="0">
              <a:buFont typeface="Wingdings" pitchFamily="2" charset="2"/>
              <a:buChar char="ü"/>
              <a:tabLst>
                <a:tab pos="628650" algn="l"/>
              </a:tabLst>
            </a:pPr>
            <a:r>
              <a:rPr lang="nl-NL" sz="2400" smtClean="0">
                <a:solidFill>
                  <a:schemeClr val="tx2"/>
                </a:solidFill>
              </a:rPr>
              <a:t> Đã được kiểm định theo quy định;</a:t>
            </a:r>
          </a:p>
          <a:p>
            <a:pPr marL="720725" indent="0">
              <a:buFont typeface="Wingdings" pitchFamily="2" charset="2"/>
              <a:buChar char="ü"/>
              <a:tabLst>
                <a:tab pos="628650" algn="l"/>
              </a:tabLst>
            </a:pPr>
            <a:r>
              <a:rPr lang="nl-NL" sz="2400" smtClean="0">
                <a:solidFill>
                  <a:schemeClr val="tx2"/>
                </a:solidFill>
              </a:rPr>
              <a:t> Chứng chỉ kiểm định phải còn thời hạn giá trị</a:t>
            </a:r>
            <a:r>
              <a:rPr lang="nl-NL" sz="2400" smtClean="0"/>
              <a:t>.</a:t>
            </a:r>
            <a:endParaRPr lang="en-US" sz="2400" smtClean="0"/>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457200" indent="-193675">
              <a:buNone/>
            </a:pPr>
            <a:r>
              <a:rPr lang="en-US" sz="2800" smtClean="0">
                <a:solidFill>
                  <a:srgbClr val="00B0F0"/>
                </a:solidFill>
                <a:cs typeface="Times New Roman" pitchFamily="18" charset="0"/>
              </a:rPr>
              <a:t>2. Quản lý chất lượng</a:t>
            </a:r>
            <a:endParaRPr lang="en-US" sz="2800" i="1" smtClean="0">
              <a:cs typeface="Times New Roman" pitchFamily="18" charset="0"/>
            </a:endParaRPr>
          </a:p>
          <a:p>
            <a:pPr lvl="0" indent="-100013">
              <a:buNone/>
            </a:pPr>
            <a:r>
              <a:rPr lang="en-US" sz="2400" smtClean="0">
                <a:solidFill>
                  <a:schemeClr val="tx2"/>
                </a:solidFill>
              </a:rPr>
              <a:t>a. Công bố tiêu chuẩn áp dụng (TCAD)</a:t>
            </a:r>
          </a:p>
          <a:p>
            <a:pPr lvl="0" indent="-100013">
              <a:buNone/>
            </a:pPr>
            <a:r>
              <a:rPr lang="en-US" sz="2400" smtClean="0">
                <a:solidFill>
                  <a:schemeClr val="tx2"/>
                </a:solidFill>
              </a:rPr>
              <a:t>b. Chất lượng</a:t>
            </a:r>
          </a:p>
          <a:p>
            <a:pPr lvl="0" indent="-100013">
              <a:buNone/>
            </a:pPr>
            <a:r>
              <a:rPr lang="en-US" sz="2400" smtClean="0">
                <a:solidFill>
                  <a:schemeClr val="tx2"/>
                </a:solidFill>
              </a:rPr>
              <a:t>c. Ghi nhãn hàng hóa</a:t>
            </a:r>
          </a:p>
          <a:p>
            <a:pPr indent="-100013">
              <a:buFont typeface="Wingdings" pitchFamily="2" charset="2"/>
              <a:buChar char="§"/>
            </a:pPr>
            <a:endParaRPr lang="en-US" sz="2400" smtClean="0"/>
          </a:p>
          <a:p>
            <a:pPr indent="-100013">
              <a:buFont typeface="Wingdings" pitchFamily="2" charset="2"/>
              <a:buChar char="§"/>
            </a:pPr>
            <a:endParaRPr lang="en-US" sz="2400" smtClean="0"/>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a:xfrm>
            <a:off x="395536" y="1052736"/>
            <a:ext cx="8352928" cy="5616624"/>
          </a:xfrm>
        </p:spPr>
        <p:txBody>
          <a:bodyPr/>
          <a:lstStyle/>
          <a:p>
            <a:pPr marL="536575" indent="-273050">
              <a:buNone/>
            </a:pPr>
            <a:r>
              <a:rPr lang="en-US" sz="2800" smtClean="0">
                <a:solidFill>
                  <a:srgbClr val="00B0F0"/>
                </a:solidFill>
                <a:cs typeface="Times New Roman" pitchFamily="18" charset="0"/>
              </a:rPr>
              <a:t>2. Quản lý chất lượng (tt)</a:t>
            </a:r>
          </a:p>
          <a:p>
            <a:pPr marL="536575" indent="-273050">
              <a:buNone/>
            </a:pPr>
            <a:r>
              <a:rPr lang="en-US" sz="2400" i="1" smtClean="0">
                <a:solidFill>
                  <a:srgbClr val="C00000"/>
                </a:solidFill>
                <a:cs typeface="Times New Roman" pitchFamily="18" charset="0"/>
              </a:rPr>
              <a:t>a.  Công bố TCAD</a:t>
            </a:r>
          </a:p>
          <a:p>
            <a:pPr marL="446088" indent="-92075">
              <a:buFont typeface="Wingdings" pitchFamily="2" charset="2"/>
              <a:buChar char="§"/>
            </a:pPr>
            <a:r>
              <a:rPr lang="en-US" sz="2400" i="1" smtClean="0">
                <a:cs typeface="Times New Roman" pitchFamily="18" charset="0"/>
              </a:rPr>
              <a:t> </a:t>
            </a:r>
            <a:r>
              <a:rPr lang="en-US" sz="2400" i="1" smtClean="0">
                <a:solidFill>
                  <a:schemeClr val="tx2"/>
                </a:solidFill>
                <a:cs typeface="Times New Roman" pitchFamily="18" charset="0"/>
              </a:rPr>
              <a:t>Khái niệm: </a:t>
            </a:r>
            <a:r>
              <a:rPr lang="nl-NL" sz="2400" smtClean="0">
                <a:solidFill>
                  <a:schemeClr val="tx2"/>
                </a:solidFill>
              </a:rPr>
              <a:t>là tập hợp các thông số kỹ thuật và thông tin bắt buộc theo quy định về sản phẩm do tổ chức, cá nhân SX, NK vàng TSMN </a:t>
            </a:r>
            <a:r>
              <a:rPr lang="nl-NL" sz="2400" i="1" smtClean="0">
                <a:solidFill>
                  <a:schemeClr val="tx2"/>
                </a:solidFill>
              </a:rPr>
              <a:t>tự công bố </a:t>
            </a:r>
            <a:r>
              <a:rPr lang="nl-NL" sz="2400" smtClean="0">
                <a:solidFill>
                  <a:schemeClr val="tx2"/>
                </a:solidFill>
              </a:rPr>
              <a:t>(dựa trên TCQG, TC khu vực, TC nước ngoài, TC quốc tế, TCCS)</a:t>
            </a:r>
          </a:p>
          <a:p>
            <a:pPr marL="446088" indent="-92075">
              <a:buFont typeface="Wingdings" pitchFamily="2" charset="2"/>
              <a:buChar char="§"/>
            </a:pPr>
            <a:r>
              <a:rPr lang="nl-NL" sz="2400" i="1" smtClean="0">
                <a:solidFill>
                  <a:schemeClr val="tx2"/>
                </a:solidFill>
                <a:cs typeface="Times New Roman" pitchFamily="18" charset="0"/>
              </a:rPr>
              <a:t> Nội dung của TCAD:</a:t>
            </a:r>
          </a:p>
          <a:p>
            <a:pPr marL="720725" indent="0">
              <a:buFont typeface="Wingdings" pitchFamily="2" charset="2"/>
              <a:buChar char="ü"/>
            </a:pPr>
            <a:r>
              <a:rPr lang="nl-NL" sz="2400" smtClean="0">
                <a:solidFill>
                  <a:schemeClr val="tx2"/>
                </a:solidFill>
              </a:rPr>
              <a:t> Thông tin về sản phẩm và nhà sản xuất, phân phối:  </a:t>
            </a:r>
            <a:endParaRPr lang="en-US" sz="2400" smtClean="0">
              <a:solidFill>
                <a:schemeClr val="tx2"/>
              </a:solidFill>
            </a:endParaRPr>
          </a:p>
          <a:p>
            <a:pPr marL="1074738" indent="0">
              <a:buFont typeface="Symbol" pitchFamily="18" charset="2"/>
              <a:buChar char="+"/>
            </a:pPr>
            <a:r>
              <a:rPr lang="nl-NL" sz="2400" smtClean="0">
                <a:solidFill>
                  <a:schemeClr val="tx2"/>
                </a:solidFill>
              </a:rPr>
              <a:t> Tên hàng hóa (vd: lắc đeo tay, dây chuyền, nhẫn...); </a:t>
            </a:r>
            <a:endParaRPr lang="en-US" sz="2400" smtClean="0">
              <a:solidFill>
                <a:schemeClr val="tx2"/>
              </a:solidFill>
            </a:endParaRPr>
          </a:p>
          <a:p>
            <a:pPr marL="1074738" indent="0">
              <a:buFont typeface="Symbol" pitchFamily="18" charset="2"/>
              <a:buChar char="+"/>
            </a:pPr>
            <a:r>
              <a:rPr lang="nl-NL" sz="2400" smtClean="0">
                <a:solidFill>
                  <a:schemeClr val="tx2"/>
                </a:solidFill>
              </a:rPr>
              <a:t> Tên, địa chỉ của tổ chức/cá nhân sản xuất, hoặc nhà phân phối đại diện cho thương hiệu của sản phẩm; </a:t>
            </a:r>
            <a:endParaRPr lang="en-US" sz="2400" smtClean="0">
              <a:solidFill>
                <a:schemeClr val="tx2"/>
              </a:solidFill>
            </a:endParaRPr>
          </a:p>
          <a:p>
            <a:pPr marL="1074738" indent="0">
              <a:buFont typeface="Symbol" pitchFamily="18" charset="2"/>
              <a:buChar char="+"/>
            </a:pPr>
            <a:r>
              <a:rPr lang="nl-NL" sz="2400" smtClean="0">
                <a:solidFill>
                  <a:schemeClr val="tx2"/>
                </a:solidFill>
              </a:rPr>
              <a:t>  Nhãn hiệu hàng hóa, mã ký hiệu; </a:t>
            </a:r>
            <a:endParaRPr lang="en-US" sz="2400" smtClean="0">
              <a:solidFill>
                <a:schemeClr val="tx2"/>
              </a:solidFill>
            </a:endParaRPr>
          </a:p>
          <a:p>
            <a:pPr marL="1074738" indent="0">
              <a:buFont typeface="Symbol" pitchFamily="18" charset="2"/>
              <a:buChar char="+"/>
            </a:pPr>
            <a:r>
              <a:rPr lang="nl-NL" sz="2400" smtClean="0">
                <a:solidFill>
                  <a:schemeClr val="tx2"/>
                </a:solidFill>
              </a:rPr>
              <a:t>  Số BĐQ KDCN, GCNĐK nhãn hiệu... (nếu có);</a:t>
            </a:r>
            <a:endParaRPr lang="en-US" sz="2400" smtClean="0">
              <a:solidFill>
                <a:schemeClr val="tx2"/>
              </a:solidFill>
            </a:endParaRPr>
          </a:p>
          <a:p>
            <a:pPr marL="1074738" indent="0">
              <a:buFont typeface="Symbol" pitchFamily="18" charset="2"/>
              <a:buChar char="+"/>
            </a:pPr>
            <a:endParaRPr lang="en-US" sz="2800" i="1" smtClean="0">
              <a:cs typeface="Times New Roman" pitchFamily="18" charset="0"/>
            </a:endParaRPr>
          </a:p>
          <a:p>
            <a:pPr marL="1074738" indent="0">
              <a:buFont typeface="Symbol" pitchFamily="18" charset="2"/>
              <a:buChar char="+"/>
            </a:pPr>
            <a:endParaRPr lang="en-US" sz="2800" i="1" smtClean="0">
              <a:cs typeface="Times New Roman" pitchFamily="18" charset="0"/>
            </a:endParaRPr>
          </a:p>
          <a:p>
            <a:pPr marL="1074738" indent="0">
              <a:buFont typeface="Symbol" pitchFamily="18" charset="2"/>
              <a:buChar char="+"/>
            </a:pPr>
            <a:endParaRPr lang="en-US" sz="2800" i="1" smtClean="0">
              <a:cs typeface="Times New Roman" pitchFamily="18" charset="0"/>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536575" indent="-273050">
              <a:buFont typeface="Wingdings" pitchFamily="2" charset="2"/>
              <a:buChar char="§"/>
            </a:pPr>
            <a:r>
              <a:rPr lang="nl-NL" sz="2400" i="1" smtClean="0">
                <a:solidFill>
                  <a:schemeClr val="tx2"/>
                </a:solidFill>
                <a:cs typeface="Times New Roman" pitchFamily="18" charset="0"/>
              </a:rPr>
              <a:t>Nội dung của TCAD (tt):</a:t>
            </a:r>
          </a:p>
          <a:p>
            <a:pPr marL="720725" indent="0">
              <a:buFont typeface="Wingdings" pitchFamily="2" charset="2"/>
              <a:buChar char="ü"/>
            </a:pPr>
            <a:r>
              <a:rPr lang="nl-NL" sz="2400" smtClean="0">
                <a:solidFill>
                  <a:schemeClr val="tx2"/>
                </a:solidFill>
              </a:rPr>
              <a:t> Yêu cầu kỹ thuật: </a:t>
            </a:r>
            <a:endParaRPr lang="en-US" sz="2400" smtClean="0">
              <a:solidFill>
                <a:schemeClr val="tx2"/>
              </a:solidFill>
            </a:endParaRPr>
          </a:p>
          <a:p>
            <a:pPr marL="1074738" indent="0">
              <a:buFont typeface="Symbol" pitchFamily="18" charset="2"/>
              <a:buChar char="+"/>
            </a:pPr>
            <a:r>
              <a:rPr lang="nl-NL" sz="2400" smtClean="0">
                <a:solidFill>
                  <a:schemeClr val="tx2"/>
                </a:solidFill>
              </a:rPr>
              <a:t> Khối lượng vàng/thành phần hợp kim có chứa vàng của sản phẩm và khối lượng của vật gắn trên vàng trang sức, mỹ nghệ (ví dụ: kim cương, saphia, ruby...); </a:t>
            </a:r>
            <a:endParaRPr lang="en-US" sz="2400" smtClean="0">
              <a:solidFill>
                <a:schemeClr val="tx2"/>
              </a:solidFill>
            </a:endParaRPr>
          </a:p>
          <a:p>
            <a:pPr marL="1074738" indent="0">
              <a:buFont typeface="Symbol" pitchFamily="18" charset="2"/>
              <a:buChar char="+"/>
            </a:pPr>
            <a:r>
              <a:rPr lang="nl-NL" sz="2400" smtClean="0">
                <a:solidFill>
                  <a:schemeClr val="tx2"/>
                </a:solidFill>
              </a:rPr>
              <a:t> Hàm lượng vàng (tuổi vàng) (vd 999 hoặc 99,9% hoặc 24K) trong thành phần của sản phẩm (hoặc trong phần hợp kim chủ yếu của sản phẩm nếu có nhiều hơn một thành phần); </a:t>
            </a:r>
            <a:endParaRPr lang="en-US" sz="2800" i="1" smtClean="0">
              <a:solidFill>
                <a:schemeClr val="tx2"/>
              </a:solidFill>
              <a:cs typeface="Times New Roman" pitchFamily="18" charset="0"/>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720725" indent="0">
              <a:buFont typeface="Wingdings" pitchFamily="2" charset="2"/>
              <a:buChar char="ü"/>
              <a:tabLst>
                <a:tab pos="720725" algn="l"/>
              </a:tabLst>
            </a:pPr>
            <a:r>
              <a:rPr lang="nl-NL" sz="2400" smtClean="0"/>
              <a:t> </a:t>
            </a:r>
            <a:r>
              <a:rPr lang="nl-NL" sz="2400" smtClean="0">
                <a:solidFill>
                  <a:schemeClr val="tx2"/>
                </a:solidFill>
              </a:rPr>
              <a:t>Yêu cầu kỹ thuật (tt)</a:t>
            </a:r>
            <a:endParaRPr lang="en-US" sz="2400" smtClean="0">
              <a:solidFill>
                <a:schemeClr val="tx2"/>
              </a:solidFill>
            </a:endParaRPr>
          </a:p>
          <a:p>
            <a:pPr marL="1074738" indent="0">
              <a:buFont typeface="Symbol" pitchFamily="18" charset="2"/>
              <a:buChar char="+"/>
            </a:pPr>
            <a:r>
              <a:rPr lang="nl-NL" sz="2400" smtClean="0">
                <a:solidFill>
                  <a:schemeClr val="tx2"/>
                </a:solidFill>
              </a:rPr>
              <a:t> Các mô tả đặc điểm riêng của vàng TSMN:</a:t>
            </a:r>
            <a:endParaRPr lang="en-US" sz="2400" smtClean="0">
              <a:solidFill>
                <a:schemeClr val="tx2"/>
              </a:solidFill>
            </a:endParaRPr>
          </a:p>
          <a:p>
            <a:pPr marL="1257300" indent="0">
              <a:buFont typeface="Arial" pitchFamily="34" charset="0"/>
              <a:buChar char="•"/>
            </a:pPr>
            <a:r>
              <a:rPr lang="nl-NL" sz="2400" smtClean="0">
                <a:solidFill>
                  <a:schemeClr val="tx2"/>
                </a:solidFill>
              </a:rPr>
              <a:t> Kiểu dáng, kích cỡ;</a:t>
            </a:r>
            <a:endParaRPr lang="en-US" sz="2400" smtClean="0">
              <a:solidFill>
                <a:schemeClr val="tx2"/>
              </a:solidFill>
            </a:endParaRPr>
          </a:p>
          <a:p>
            <a:pPr marL="1257300" indent="0">
              <a:buFont typeface="Arial" pitchFamily="34" charset="0"/>
              <a:buChar char="•"/>
            </a:pPr>
            <a:r>
              <a:rPr lang="nl-NL" sz="2400" smtClean="0">
                <a:solidFill>
                  <a:schemeClr val="tx2"/>
                </a:solidFill>
              </a:rPr>
              <a:t> Vật liệu gắn trên vàng (ví dụ: đá quý); </a:t>
            </a:r>
            <a:endParaRPr lang="en-US" sz="2400" smtClean="0">
              <a:solidFill>
                <a:schemeClr val="tx2"/>
              </a:solidFill>
            </a:endParaRPr>
          </a:p>
          <a:p>
            <a:pPr marL="1257300" indent="0">
              <a:buFont typeface="Arial" pitchFamily="34" charset="0"/>
              <a:buChar char="•"/>
            </a:pPr>
            <a:r>
              <a:rPr lang="nl-NL" sz="2400" smtClean="0">
                <a:solidFill>
                  <a:schemeClr val="tx2"/>
                </a:solidFill>
              </a:rPr>
              <a:t> Sản phẩm là vàng nguyên khối, đồng nhất;</a:t>
            </a:r>
            <a:endParaRPr lang="en-US" sz="2400" smtClean="0">
              <a:solidFill>
                <a:schemeClr val="tx2"/>
              </a:solidFill>
            </a:endParaRPr>
          </a:p>
          <a:p>
            <a:pPr marL="1257300" indent="0">
              <a:buFont typeface="Arial" pitchFamily="34" charset="0"/>
              <a:buChar char="•"/>
            </a:pPr>
            <a:r>
              <a:rPr lang="nl-NL" sz="2400" smtClean="0">
                <a:solidFill>
                  <a:schemeClr val="tx2"/>
                </a:solidFill>
              </a:rPr>
              <a:t> Sản phẩm là kim loại nền khác được bọc hoặc mạ vàng kèm theo thông tin về kim loại nền;</a:t>
            </a:r>
            <a:endParaRPr lang="en-US" sz="2400" smtClean="0">
              <a:solidFill>
                <a:schemeClr val="tx2"/>
              </a:solidFill>
            </a:endParaRPr>
          </a:p>
          <a:p>
            <a:pPr marL="1257300" indent="0">
              <a:buFont typeface="Arial" pitchFamily="34" charset="0"/>
              <a:buChar char="•"/>
            </a:pPr>
            <a:r>
              <a:rPr lang="nl-NL" sz="2400" smtClean="0">
                <a:solidFill>
                  <a:schemeClr val="tx2"/>
                </a:solidFill>
              </a:rPr>
              <a:t> Vật liệu hàn, vật liệu kết dính...; </a:t>
            </a:r>
            <a:endParaRPr lang="en-US" sz="2400" smtClean="0">
              <a:solidFill>
                <a:schemeClr val="tx2"/>
              </a:solidFill>
            </a:endParaRPr>
          </a:p>
          <a:p>
            <a:pPr marL="1257300" indent="0">
              <a:buFont typeface="Arial" pitchFamily="34" charset="0"/>
              <a:buChar char="•"/>
            </a:pPr>
            <a:r>
              <a:rPr lang="nl-NL" sz="2400" smtClean="0">
                <a:solidFill>
                  <a:schemeClr val="tx2"/>
                </a:solidFill>
              </a:rPr>
              <a:t> Sản phẩm có phần đúc rỗng không nhồi, làm đầy hoặc được nhồi, làm đầy bằng vật liệu khác kèm theo thông tin về vật liệu nhồi, làm đầy; </a:t>
            </a:r>
            <a:endParaRPr lang="en-US" sz="2800" i="1" smtClean="0">
              <a:solidFill>
                <a:schemeClr val="tx2"/>
              </a:solidFill>
              <a:cs typeface="Times New Roman" pitchFamily="18" charset="0"/>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1074738" indent="0">
              <a:buFont typeface="Symbol" pitchFamily="18" charset="2"/>
              <a:buChar char="+"/>
              <a:tabLst>
                <a:tab pos="720725" algn="l"/>
              </a:tabLst>
            </a:pPr>
            <a:r>
              <a:rPr lang="nl-NL" sz="2400" smtClean="0"/>
              <a:t> </a:t>
            </a:r>
            <a:r>
              <a:rPr lang="nl-NL" sz="2400" smtClean="0">
                <a:solidFill>
                  <a:schemeClr val="tx2"/>
                </a:solidFill>
              </a:rPr>
              <a:t>Các mô tả đặc điểm riêng của vàng TSMN (tt):</a:t>
            </a:r>
            <a:endParaRPr lang="en-US" sz="2400" smtClean="0">
              <a:solidFill>
                <a:schemeClr val="tx2"/>
              </a:solidFill>
            </a:endParaRPr>
          </a:p>
          <a:p>
            <a:pPr marL="1257300" indent="0">
              <a:buFont typeface="Arial" pitchFamily="34" charset="0"/>
              <a:buChar char="•"/>
            </a:pPr>
            <a:r>
              <a:rPr lang="nl-NL" sz="2400" smtClean="0">
                <a:solidFill>
                  <a:schemeClr val="tx2"/>
                </a:solidFill>
              </a:rPr>
              <a:t> Sản phẩm vàng có nhiều thành phần khác nhau và thông tin cụ thể;</a:t>
            </a:r>
            <a:endParaRPr lang="en-US" sz="2400" smtClean="0">
              <a:solidFill>
                <a:schemeClr val="tx2"/>
              </a:solidFill>
            </a:endParaRPr>
          </a:p>
          <a:p>
            <a:pPr marL="1257300" indent="0">
              <a:buFont typeface="Arial" pitchFamily="34" charset="0"/>
              <a:buChar char="•"/>
            </a:pPr>
            <a:r>
              <a:rPr lang="nl-NL" sz="2400" smtClean="0">
                <a:solidFill>
                  <a:schemeClr val="tx2"/>
                </a:solidFill>
              </a:rPr>
              <a:t> Phương pháp (đúc, thủ công, tự động).</a:t>
            </a:r>
            <a:endParaRPr lang="en-US" sz="2400" smtClean="0">
              <a:solidFill>
                <a:schemeClr val="tx2"/>
              </a:solidFill>
            </a:endParaRPr>
          </a:p>
          <a:p>
            <a:pPr marL="1074738" indent="0">
              <a:buFont typeface="Symbol" pitchFamily="18" charset="2"/>
              <a:buChar char="+"/>
            </a:pPr>
            <a:r>
              <a:rPr lang="nl-NL" sz="2400" smtClean="0">
                <a:solidFill>
                  <a:schemeClr val="tx2"/>
                </a:solidFill>
              </a:rPr>
              <a:t>  Cam kết về việc không sử dụng các chất độc hại cho sức khỏe của người sử dụng trong sản phẩm vàng TSMN phù hợp với các quy định hiện hành có liên quan.</a:t>
            </a:r>
            <a:endParaRPr lang="en-US" sz="2400" smtClean="0">
              <a:solidFill>
                <a:schemeClr val="tx2"/>
              </a:solidFill>
            </a:endParaRPr>
          </a:p>
          <a:p>
            <a:pPr marL="1074738" indent="0">
              <a:buFont typeface="Symbol" pitchFamily="18" charset="2"/>
              <a:buChar char="+"/>
            </a:pPr>
            <a:endParaRPr lang="en-US" sz="2800" i="1" smtClean="0">
              <a:cs typeface="Times New Roman" pitchFamily="18" charset="0"/>
            </a:endParaRPr>
          </a:p>
          <a:p>
            <a:pPr marL="1074738" indent="0">
              <a:buFont typeface="Symbol" pitchFamily="18" charset="2"/>
              <a:buChar char="+"/>
            </a:pPr>
            <a:endParaRPr lang="en-US" sz="2800" i="1" smtClean="0">
              <a:cs typeface="Times New Roman" pitchFamily="18" charset="0"/>
            </a:endParaRPr>
          </a:p>
          <a:p>
            <a:pPr marL="1074738" indent="0">
              <a:buFont typeface="Symbol" pitchFamily="18" charset="2"/>
              <a:buChar char="+"/>
            </a:pPr>
            <a:endParaRPr lang="en-US" sz="2800" i="1" smtClean="0">
              <a:cs typeface="Times New Roman" pitchFamily="18" charset="0"/>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446088" indent="-92075">
              <a:buFont typeface="Wingdings" pitchFamily="2" charset="2"/>
              <a:buChar char="§"/>
            </a:pPr>
            <a:r>
              <a:rPr lang="nl-NL" sz="2400" i="1" smtClean="0">
                <a:cs typeface="Times New Roman" pitchFamily="18" charset="0"/>
              </a:rPr>
              <a:t> </a:t>
            </a:r>
            <a:r>
              <a:rPr lang="nl-NL" sz="2400" i="1" smtClean="0">
                <a:solidFill>
                  <a:schemeClr val="tx2"/>
                </a:solidFill>
                <a:cs typeface="Times New Roman" pitchFamily="18" charset="0"/>
              </a:rPr>
              <a:t>Nội dung của TCAD (tt):</a:t>
            </a:r>
          </a:p>
          <a:p>
            <a:pPr marL="720725" indent="0">
              <a:buFont typeface="Wingdings" pitchFamily="2" charset="2"/>
              <a:buChar char="ü"/>
            </a:pPr>
            <a:r>
              <a:rPr lang="nl-NL" sz="2400" smtClean="0">
                <a:solidFill>
                  <a:schemeClr val="tx2"/>
                </a:solidFill>
              </a:rPr>
              <a:t> Ký hiệu đối với vàng TSMN: </a:t>
            </a:r>
            <a:endParaRPr lang="en-US" sz="2400" smtClean="0">
              <a:solidFill>
                <a:schemeClr val="tx2"/>
              </a:solidFill>
            </a:endParaRPr>
          </a:p>
          <a:p>
            <a:pPr marL="1074738" indent="0">
              <a:buFont typeface="Symbol" pitchFamily="18" charset="2"/>
              <a:buChar char="+"/>
            </a:pPr>
            <a:r>
              <a:rPr lang="nl-NL" sz="2400" smtClean="0">
                <a:solidFill>
                  <a:schemeClr val="tx2"/>
                </a:solidFill>
              </a:rPr>
              <a:t> “G.P”: sản phẩm là vàng bọc, phủ, mạ trên kim loại nền khác; </a:t>
            </a:r>
            <a:endParaRPr lang="en-US" sz="2400" smtClean="0">
              <a:solidFill>
                <a:schemeClr val="tx2"/>
              </a:solidFill>
            </a:endParaRPr>
          </a:p>
          <a:p>
            <a:pPr marL="1074738" indent="0">
              <a:buFont typeface="Symbol" pitchFamily="18" charset="2"/>
              <a:buChar char="+"/>
            </a:pPr>
            <a:r>
              <a:rPr lang="nl-NL" sz="2400" smtClean="0">
                <a:solidFill>
                  <a:schemeClr val="tx2"/>
                </a:solidFill>
              </a:rPr>
              <a:t> “G.F”: sản phẩm được nhồi hay làm đầy chỗ trống bằng vật liệu khác và không phải toàn bộ vật phẩm được sản xuất từ vàng hay hợp kim vàng với cùng phân hạng độ tinh khiết; </a:t>
            </a:r>
            <a:endParaRPr lang="en-US" sz="2400" smtClean="0">
              <a:solidFill>
                <a:schemeClr val="tx2"/>
              </a:solidFill>
            </a:endParaRPr>
          </a:p>
          <a:p>
            <a:pPr marL="1074738" indent="0">
              <a:buFont typeface="Symbol" pitchFamily="18" charset="2"/>
              <a:buChar char="+"/>
            </a:pPr>
            <a:r>
              <a:rPr lang="nl-NL" sz="2400" smtClean="0">
                <a:solidFill>
                  <a:schemeClr val="tx2"/>
                </a:solidFill>
              </a:rPr>
              <a:t> “C”: sản phẩm có lớp phủ mỏng bằng vật liệu phi kim loại và trong suốt; </a:t>
            </a:r>
            <a:endParaRPr lang="en-US" sz="2400" smtClean="0">
              <a:solidFill>
                <a:schemeClr val="tx2"/>
              </a:solidFill>
            </a:endParaRPr>
          </a:p>
          <a:p>
            <a:pPr marL="1074738" indent="0">
              <a:buFont typeface="Symbol" pitchFamily="18" charset="2"/>
              <a:buChar char="+"/>
            </a:pPr>
            <a:r>
              <a:rPr lang="nl-NL" sz="2400" smtClean="0">
                <a:solidFill>
                  <a:schemeClr val="tx2"/>
                </a:solidFill>
              </a:rPr>
              <a:t> “P”: có lớp phủ mỏng bằng kim loại hay hợp kim khác không chứa vàng;</a:t>
            </a:r>
            <a:r>
              <a:rPr lang="vi-VN" sz="2800" smtClean="0"/>
              <a:t> </a:t>
            </a:r>
            <a:endParaRPr lang="en-US" sz="2800" i="1" smtClean="0">
              <a:solidFill>
                <a:schemeClr val="tx2"/>
              </a:solidFill>
              <a:cs typeface="Times New Roman" pitchFamily="18" charset="0"/>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720725" indent="0">
              <a:buFont typeface="Wingdings" pitchFamily="2" charset="2"/>
              <a:buChar char="ü"/>
            </a:pPr>
            <a:r>
              <a:rPr lang="nl-NL" sz="2400" i="1" smtClean="0">
                <a:cs typeface="Times New Roman" pitchFamily="18" charset="0"/>
              </a:rPr>
              <a:t> </a:t>
            </a:r>
            <a:r>
              <a:rPr lang="nl-NL" sz="2400" smtClean="0">
                <a:solidFill>
                  <a:schemeClr val="tx2"/>
                </a:solidFill>
              </a:rPr>
              <a:t>Ký hiệu đối với vàng TSMN (tt): </a:t>
            </a:r>
            <a:endParaRPr lang="en-US" sz="2400" smtClean="0">
              <a:solidFill>
                <a:schemeClr val="tx2"/>
              </a:solidFill>
            </a:endParaRPr>
          </a:p>
          <a:p>
            <a:pPr marL="1074738" indent="0">
              <a:buFont typeface="Symbol" pitchFamily="18" charset="2"/>
              <a:buChar char="+"/>
            </a:pPr>
            <a:r>
              <a:rPr lang="nl-NL" sz="2400" smtClean="0">
                <a:solidFill>
                  <a:schemeClr val="tx2"/>
                </a:solidFill>
              </a:rPr>
              <a:t> Nếu sản phẩm là vàng được phủ trên nền hợp kim khác hoặc vật liệu khác bằng các phương pháp khác nhau (phủ, dán, cuốn, bọc, mạ...) với tổng lượng vàng (tính theo vàng nguyên chất) từ 1/40 khối lượng của vật phẩm trở lên, cần phải ghi thêm tỷ lệ của lượng vàng so với tổng khối lượng của vật phẩm kèm theo các ký hiệu G.P hoặc G.F nêu trên (ví dụ: 1/40 G.P 24K, 1/20 G.F 18K...). </a:t>
            </a:r>
          </a:p>
          <a:p>
            <a:pPr marL="720725" indent="0">
              <a:buFont typeface="Wingdings" pitchFamily="2" charset="2"/>
              <a:buChar char=""/>
            </a:pPr>
            <a:r>
              <a:rPr lang="nl-NL" sz="2400" smtClean="0">
                <a:solidFill>
                  <a:schemeClr val="tx2"/>
                </a:solidFill>
                <a:cs typeface="Times New Roman" pitchFamily="18" charset="0"/>
              </a:rPr>
              <a:t> Thông tin khác</a:t>
            </a:r>
            <a:r>
              <a:rPr lang="nl-NL" sz="2400" smtClean="0">
                <a:solidFill>
                  <a:schemeClr val="tx2"/>
                </a:solidFill>
              </a:rPr>
              <a:t> (nếu có)</a:t>
            </a:r>
            <a:endParaRPr lang="en-US" sz="2400" smtClean="0">
              <a:solidFill>
                <a:schemeClr val="tx2"/>
              </a:solidFill>
            </a:endParaRPr>
          </a:p>
          <a:p>
            <a:pPr marL="1074738" indent="0">
              <a:buFont typeface="Symbol" pitchFamily="18" charset="2"/>
              <a:buChar char="+"/>
            </a:pPr>
            <a:endParaRPr lang="en-US" sz="2400" i="1" smtClean="0">
              <a:cs typeface="Times New Roman" pitchFamily="18" charset="0"/>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536575" indent="-273050">
              <a:buNone/>
            </a:pPr>
            <a:r>
              <a:rPr lang="en-US" sz="2400" i="1" smtClean="0">
                <a:solidFill>
                  <a:srgbClr val="C00000"/>
                </a:solidFill>
                <a:cs typeface="Times New Roman" pitchFamily="18" charset="0"/>
              </a:rPr>
              <a:t>a. Công bố TCAD (tt)</a:t>
            </a:r>
          </a:p>
          <a:p>
            <a:pPr marL="446088" indent="-92075">
              <a:buFont typeface="Wingdings" pitchFamily="2" charset="2"/>
              <a:buChar char="§"/>
            </a:pPr>
            <a:r>
              <a:rPr lang="en-US" sz="2400" i="1" smtClean="0">
                <a:cs typeface="Times New Roman" pitchFamily="18" charset="0"/>
              </a:rPr>
              <a:t> </a:t>
            </a:r>
            <a:r>
              <a:rPr lang="en-US" sz="2400" i="1" smtClean="0">
                <a:solidFill>
                  <a:schemeClr val="tx2"/>
                </a:solidFill>
                <a:cs typeface="Times New Roman" pitchFamily="18" charset="0"/>
              </a:rPr>
              <a:t>Cách thức công bố TCAD: </a:t>
            </a:r>
          </a:p>
          <a:p>
            <a:pPr marL="1074738" indent="0">
              <a:buFont typeface="Symbol" pitchFamily="18" charset="2"/>
              <a:buChar char="+"/>
            </a:pPr>
            <a:r>
              <a:rPr lang="nl-NL" sz="2400" smtClean="0">
                <a:solidFill>
                  <a:schemeClr val="tx2"/>
                </a:solidFill>
              </a:rPr>
              <a:t> Trên bảng niêm yết giá vàng TSMN;</a:t>
            </a:r>
            <a:endParaRPr lang="en-US" sz="2400" smtClean="0">
              <a:solidFill>
                <a:schemeClr val="tx2"/>
              </a:solidFill>
            </a:endParaRPr>
          </a:p>
          <a:p>
            <a:pPr marL="1074738" indent="0">
              <a:buFont typeface="Symbol" pitchFamily="18" charset="2"/>
              <a:buChar char="+"/>
            </a:pPr>
            <a:r>
              <a:rPr lang="nl-NL" sz="2400" smtClean="0">
                <a:solidFill>
                  <a:schemeClr val="tx2"/>
                </a:solidFill>
              </a:rPr>
              <a:t> Trên bao bì của sản phẩm vàng TSMN; </a:t>
            </a:r>
            <a:endParaRPr lang="en-US" sz="2400" smtClean="0">
              <a:solidFill>
                <a:schemeClr val="tx2"/>
              </a:solidFill>
            </a:endParaRPr>
          </a:p>
          <a:p>
            <a:pPr marL="1074738" indent="0">
              <a:buFont typeface="Symbol" pitchFamily="18" charset="2"/>
              <a:buChar char="+"/>
            </a:pPr>
            <a:r>
              <a:rPr lang="nl-NL" sz="2400" smtClean="0">
                <a:solidFill>
                  <a:schemeClr val="tx2"/>
                </a:solidFill>
              </a:rPr>
              <a:t> Trên nhãn hàng hóa của sản phẩm vàng TSMN; </a:t>
            </a:r>
            <a:endParaRPr lang="en-US" sz="2400" smtClean="0">
              <a:solidFill>
                <a:schemeClr val="tx2"/>
              </a:solidFill>
            </a:endParaRPr>
          </a:p>
          <a:p>
            <a:pPr marL="1074738" indent="0">
              <a:buFont typeface="Symbol" pitchFamily="18" charset="2"/>
              <a:buChar char="+"/>
            </a:pPr>
            <a:r>
              <a:rPr lang="nl-NL" sz="2400" smtClean="0">
                <a:solidFill>
                  <a:schemeClr val="tx2"/>
                </a:solidFill>
              </a:rPr>
              <a:t> Trên tài liệu kèm theo sản phẩm vàng TSMN. </a:t>
            </a:r>
            <a:endParaRPr lang="en-US" sz="2400" smtClean="0">
              <a:solidFill>
                <a:schemeClr val="tx2"/>
              </a:solidFill>
            </a:endParaRPr>
          </a:p>
          <a:p>
            <a:pPr marL="0" indent="354013">
              <a:buNone/>
            </a:pPr>
            <a:r>
              <a:rPr lang="en-US" sz="2400" i="1" smtClean="0">
                <a:solidFill>
                  <a:schemeClr val="tx2"/>
                </a:solidFill>
                <a:cs typeface="Times New Roman" pitchFamily="18" charset="0"/>
                <a:sym typeface="Symbol"/>
              </a:rPr>
              <a:t> </a:t>
            </a:r>
            <a:r>
              <a:rPr lang="en-US" sz="2400" i="1" smtClean="0">
                <a:solidFill>
                  <a:schemeClr val="tx2"/>
                </a:solidFill>
                <a:cs typeface="Times New Roman" pitchFamily="18" charset="0"/>
              </a:rPr>
              <a:t>Chủ thể công bố: </a:t>
            </a:r>
            <a:r>
              <a:rPr lang="nl-NL" sz="2400" smtClean="0">
                <a:solidFill>
                  <a:schemeClr val="tx2"/>
                </a:solidFill>
              </a:rPr>
              <a:t>tổ chức, cá nhân sản xuất, nhập khẩu vàng TSMN</a:t>
            </a:r>
            <a:endParaRPr lang="en-US" sz="2400" i="1" smtClean="0">
              <a:solidFill>
                <a:schemeClr val="tx2"/>
              </a:solidFill>
              <a:cs typeface="Times New Roman" pitchFamily="18" charset="0"/>
            </a:endParaRPr>
          </a:p>
          <a:p>
            <a:pPr marL="1074738" indent="0">
              <a:buFont typeface="Symbol" pitchFamily="18" charset="2"/>
              <a:buChar char="+"/>
            </a:pPr>
            <a:endParaRPr lang="en-US" sz="2800" i="1" smtClean="0">
              <a:cs typeface="Times New Roman" pitchFamily="18" charset="0"/>
            </a:endParaRPr>
          </a:p>
          <a:p>
            <a:pPr marL="1074738" indent="0">
              <a:buFont typeface="Symbol" pitchFamily="18" charset="2"/>
              <a:buChar char="+"/>
            </a:pPr>
            <a:endParaRPr lang="en-US" sz="2800" i="1" smtClean="0">
              <a:cs typeface="Times New Roman" pitchFamily="18" charset="0"/>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536575" indent="-273050">
              <a:buNone/>
            </a:pPr>
            <a:r>
              <a:rPr lang="en-US" sz="2800" i="1" smtClean="0">
                <a:solidFill>
                  <a:srgbClr val="00B0F0"/>
                </a:solidFill>
                <a:cs typeface="Times New Roman" pitchFamily="18" charset="0"/>
              </a:rPr>
              <a:t>2. Quản lý chất lượng (tt)</a:t>
            </a:r>
          </a:p>
          <a:p>
            <a:pPr marL="536575" indent="-273050">
              <a:buNone/>
            </a:pPr>
            <a:r>
              <a:rPr lang="en-US" sz="2400" i="1" smtClean="0">
                <a:solidFill>
                  <a:srgbClr val="C00000"/>
                </a:solidFill>
                <a:cs typeface="Times New Roman" pitchFamily="18" charset="0"/>
              </a:rPr>
              <a:t>b. Chất lượng</a:t>
            </a:r>
          </a:p>
          <a:p>
            <a:pPr marL="354013" indent="-90488">
              <a:buFont typeface="Wingdings" pitchFamily="2" charset="2"/>
              <a:buChar char="§"/>
            </a:pPr>
            <a:r>
              <a:rPr lang="nl-NL" sz="2400" smtClean="0"/>
              <a:t> </a:t>
            </a:r>
            <a:r>
              <a:rPr lang="nl-NL" sz="2400" smtClean="0">
                <a:solidFill>
                  <a:schemeClr val="tx2"/>
                </a:solidFill>
              </a:rPr>
              <a:t>Chất lượng vàng TSMN được phân hạng theo độ tinh khiết của vàng tương ứng với hàm lượng vàng được quy định trong </a:t>
            </a:r>
            <a:r>
              <a:rPr lang="nl-NL" sz="2400" b="1" smtClean="0">
                <a:solidFill>
                  <a:schemeClr val="tx2"/>
                </a:solidFill>
              </a:rPr>
              <a:t>Bảng 3</a:t>
            </a:r>
          </a:p>
          <a:p>
            <a:pPr marL="354013" indent="-90488">
              <a:buFont typeface="Wingdings" pitchFamily="2" charset="2"/>
              <a:buChar char="§"/>
            </a:pPr>
            <a:r>
              <a:rPr lang="nl-NL" sz="2400" i="1" smtClean="0">
                <a:solidFill>
                  <a:schemeClr val="tx2"/>
                </a:solidFill>
                <a:cs typeface="Times New Roman" pitchFamily="18" charset="0"/>
              </a:rPr>
              <a:t> </a:t>
            </a:r>
            <a:r>
              <a:rPr lang="nl-NL" sz="2400" smtClean="0">
                <a:solidFill>
                  <a:schemeClr val="tx2"/>
                </a:solidFill>
              </a:rPr>
              <a:t>Khi thực hiện phân hạng theo Kara, vàng TSMN được phân hạng theo hạng thấp hơn liền kề với giá trị Kara thực tế xác định theo phân hạng danh định tại </a:t>
            </a:r>
            <a:r>
              <a:rPr lang="nl-NL" sz="2400" b="1" smtClean="0">
                <a:solidFill>
                  <a:schemeClr val="tx2"/>
                </a:solidFill>
              </a:rPr>
              <a:t>Bảng 3</a:t>
            </a:r>
          </a:p>
          <a:p>
            <a:pPr marL="354013" indent="-354013">
              <a:buNone/>
            </a:pPr>
            <a:r>
              <a:rPr lang="nl-NL" sz="2400" b="1" smtClean="0">
                <a:solidFill>
                  <a:schemeClr val="tx2"/>
                </a:solidFill>
              </a:rPr>
              <a:t>Vd:  </a:t>
            </a:r>
            <a:r>
              <a:rPr lang="nl-NL" sz="2400" smtClean="0">
                <a:solidFill>
                  <a:schemeClr val="tx2"/>
                </a:solidFill>
              </a:rPr>
              <a:t>vàng trang sức 21,5K thì xếp vào loại vàng 21K. </a:t>
            </a:r>
          </a:p>
          <a:p>
            <a:pPr marL="446088" indent="-92075">
              <a:buFont typeface="Wingdings" pitchFamily="2" charset="2"/>
              <a:buChar char="§"/>
            </a:pPr>
            <a:r>
              <a:rPr lang="nl-NL" sz="2400" smtClean="0">
                <a:solidFill>
                  <a:schemeClr val="tx2"/>
                </a:solidFill>
              </a:rPr>
              <a:t> Trường hợp phân hạng theo độ tinh khiết hoặc hàm lượng vàng thì công bố đúng giá trị thực tế</a:t>
            </a:r>
          </a:p>
          <a:p>
            <a:pPr marL="446088" indent="-446088">
              <a:buNone/>
            </a:pPr>
            <a:r>
              <a:rPr lang="nl-NL" sz="2400" b="1" smtClean="0">
                <a:solidFill>
                  <a:schemeClr val="tx2"/>
                </a:solidFill>
              </a:rPr>
              <a:t>Vd: </a:t>
            </a:r>
            <a:r>
              <a:rPr lang="nl-NL" sz="2400" smtClean="0">
                <a:solidFill>
                  <a:schemeClr val="tx2"/>
                </a:solidFill>
              </a:rPr>
              <a:t>vàng trang sức có hàm lượng vàng được xác định là 78,0% thì công bố là 78,0% hoặc 780). </a:t>
            </a:r>
            <a:endParaRPr lang="en-US" sz="2400" smtClean="0">
              <a:solidFill>
                <a:schemeClr val="tx2"/>
              </a:solidFill>
            </a:endParaRPr>
          </a:p>
          <a:p>
            <a:pPr marL="354013" indent="-90488">
              <a:buFont typeface="Wingdings" pitchFamily="2" charset="2"/>
              <a:buChar char="§"/>
            </a:pPr>
            <a:endParaRPr lang="en-US" sz="2400" i="1" smtClean="0">
              <a:solidFill>
                <a:srgbClr val="C00000"/>
              </a:solidFill>
              <a:cs typeface="Times New Roman" pitchFamily="18" charset="0"/>
            </a:endParaRPr>
          </a:p>
          <a:p>
            <a:pPr marL="446088" indent="-92075">
              <a:buNone/>
            </a:pPr>
            <a:endParaRPr lang="en-US" sz="2800" i="1" smtClean="0">
              <a:cs typeface="Times New Roman" pitchFamily="18" charset="0"/>
            </a:endParaRPr>
          </a:p>
          <a:p>
            <a:pPr marL="1074738" indent="0">
              <a:buFont typeface="Symbol" pitchFamily="18" charset="2"/>
              <a:buChar char="+"/>
            </a:pPr>
            <a:endParaRPr lang="en-US" sz="2800" i="1" smtClean="0">
              <a:cs typeface="Times New Roman" pitchFamily="18" charset="0"/>
            </a:endParaRPr>
          </a:p>
          <a:p>
            <a:pPr marL="1074738" indent="0">
              <a:buFont typeface="Symbol" pitchFamily="18" charset="2"/>
              <a:buChar char="+"/>
            </a:pPr>
            <a:endParaRPr lang="en-US" sz="2800" i="1" smtClean="0">
              <a:cs typeface="Times New Roman" pitchFamily="18" charset="0"/>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mtClean="0"/>
              <a:t>III. </a:t>
            </a:r>
            <a:r>
              <a:rPr lang="en-US" smtClean="0">
                <a:cs typeface="Times New Roman" pitchFamily="18" charset="0"/>
              </a:rPr>
              <a:t>QUY ĐỊNH VỀ QUẢN LÝ ĐO LƯỜNG VÀ CHẤT LƯỢNG VÀNG TSMN (tt)</a:t>
            </a:r>
            <a:endParaRPr lang="en-US"/>
          </a:p>
        </p:txBody>
      </p:sp>
      <p:graphicFrame>
        <p:nvGraphicFramePr>
          <p:cNvPr id="6" name="Content Placeholder 5"/>
          <p:cNvGraphicFramePr>
            <a:graphicFrameLocks noGrp="1"/>
          </p:cNvGraphicFramePr>
          <p:nvPr>
            <p:ph idx="1"/>
          </p:nvPr>
        </p:nvGraphicFramePr>
        <p:xfrm>
          <a:off x="611560" y="1052513"/>
          <a:ext cx="6336704" cy="5486315"/>
        </p:xfrm>
        <a:graphic>
          <a:graphicData uri="http://schemas.openxmlformats.org/drawingml/2006/table">
            <a:tbl>
              <a:tblPr firstRow="1" bandRow="1">
                <a:tableStyleId>{5C22544A-7EE6-4342-B048-85BDC9FD1C3A}</a:tableStyleId>
              </a:tblPr>
              <a:tblGrid>
                <a:gridCol w="1618820"/>
                <a:gridCol w="2182902"/>
                <a:gridCol w="2534982"/>
              </a:tblGrid>
              <a:tr h="464030">
                <a:tc>
                  <a:txBody>
                    <a:bodyPr/>
                    <a:lstStyle/>
                    <a:p>
                      <a:pPr algn="ctr">
                        <a:spcBef>
                          <a:spcPts val="200"/>
                        </a:spcBef>
                        <a:spcAft>
                          <a:spcPts val="200"/>
                        </a:spcAft>
                        <a:tabLst>
                          <a:tab pos="342900" algn="l"/>
                        </a:tabLst>
                      </a:pPr>
                      <a:r>
                        <a:rPr lang="en-GB" sz="1400" b="1" dirty="0">
                          <a:solidFill>
                            <a:srgbClr val="000000"/>
                          </a:solidFill>
                          <a:latin typeface="Times New Roman"/>
                          <a:ea typeface="Times New Roman"/>
                          <a:cs typeface="Times New Roman"/>
                        </a:rPr>
                        <a:t>Kara (K)</a:t>
                      </a:r>
                      <a:endParaRPr lang="en-US" sz="1400" dirty="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b="1">
                          <a:solidFill>
                            <a:srgbClr val="000000"/>
                          </a:solidFill>
                          <a:latin typeface="Times New Roman"/>
                          <a:ea typeface="Times New Roman"/>
                          <a:cs typeface="Times New Roman"/>
                        </a:rPr>
                        <a:t>Độ tinh khiết, ‰  </a:t>
                      </a:r>
                      <a:endParaRPr lang="en-US" sz="1400">
                        <a:latin typeface=".VnTime"/>
                        <a:ea typeface="Times New Roman"/>
                        <a:cs typeface="Times New Roman"/>
                      </a:endParaRPr>
                    </a:p>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không nhỏ hơn</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b="1">
                          <a:solidFill>
                            <a:srgbClr val="000000"/>
                          </a:solidFill>
                          <a:latin typeface="Times New Roman"/>
                          <a:ea typeface="Times New Roman"/>
                          <a:cs typeface="Times New Roman"/>
                        </a:rPr>
                        <a:t>Hàm lượng vàng, %</a:t>
                      </a:r>
                      <a:endParaRPr lang="en-US" sz="1400">
                        <a:latin typeface=".VnTime"/>
                        <a:ea typeface="Times New Roman"/>
                        <a:cs typeface="Times New Roman"/>
                      </a:endParaRPr>
                    </a:p>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không nhỏ hơn</a:t>
                      </a:r>
                      <a:endParaRPr lang="en-US" sz="1400">
                        <a:latin typeface=".VnTime"/>
                        <a:ea typeface="Times New Roman"/>
                        <a:cs typeface="Times New Roman"/>
                      </a:endParaRPr>
                    </a:p>
                  </a:txBody>
                  <a:tcPr marL="68580" marR="68580" marT="0" marB="0" anchor="ctr"/>
                </a:tc>
              </a:tr>
              <a:tr h="294635">
                <a:tc>
                  <a:txBody>
                    <a:bodyPr/>
                    <a:lstStyle/>
                    <a:p>
                      <a:pPr algn="ctr">
                        <a:spcBef>
                          <a:spcPts val="200"/>
                        </a:spcBef>
                        <a:spcAft>
                          <a:spcPts val="200"/>
                        </a:spcAft>
                        <a:tabLst>
                          <a:tab pos="342900" algn="l"/>
                        </a:tabLst>
                      </a:pPr>
                      <a:r>
                        <a:rPr lang="en-GB" sz="1400" b="1">
                          <a:solidFill>
                            <a:srgbClr val="000000"/>
                          </a:solidFill>
                          <a:latin typeface="Times New Roman"/>
                          <a:ea typeface="Times New Roman"/>
                          <a:cs typeface="Times New Roman"/>
                        </a:rPr>
                        <a:t>24K</a:t>
                      </a:r>
                      <a:endParaRPr lang="en-US" sz="1400" b="1">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b="1">
                          <a:solidFill>
                            <a:srgbClr val="000000"/>
                          </a:solidFill>
                          <a:latin typeface="Times New Roman"/>
                          <a:ea typeface="Times New Roman"/>
                          <a:cs typeface="Times New Roman"/>
                        </a:rPr>
                        <a:t>999</a:t>
                      </a:r>
                      <a:endParaRPr lang="en-US" sz="1400" b="1">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b="1">
                          <a:solidFill>
                            <a:srgbClr val="000000"/>
                          </a:solidFill>
                          <a:latin typeface="Times New Roman"/>
                          <a:ea typeface="Times New Roman"/>
                          <a:cs typeface="Times New Roman"/>
                        </a:rPr>
                        <a:t>99,9</a:t>
                      </a:r>
                      <a:endParaRPr lang="en-US" sz="1400" b="1">
                        <a:latin typeface=".VnTime"/>
                        <a:ea typeface="Times New Roman"/>
                        <a:cs typeface="Times New Roman"/>
                      </a:endParaRPr>
                    </a:p>
                  </a:txBody>
                  <a:tcPr marL="68580" marR="68580" marT="0" marB="0" anchor="ctr"/>
                </a:tc>
              </a:tr>
              <a:tr h="294635">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23K</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958</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95,8</a:t>
                      </a:r>
                      <a:endParaRPr lang="en-US" sz="1400">
                        <a:latin typeface=".VnTime"/>
                        <a:ea typeface="Times New Roman"/>
                        <a:cs typeface="Times New Roman"/>
                      </a:endParaRPr>
                    </a:p>
                  </a:txBody>
                  <a:tcPr marL="68580" marR="68580" marT="0" marB="0" anchor="ctr"/>
                </a:tc>
              </a:tr>
              <a:tr h="294635">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22K</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916</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91,6</a:t>
                      </a:r>
                      <a:endParaRPr lang="en-US" sz="1400">
                        <a:latin typeface=".VnTime"/>
                        <a:ea typeface="Times New Roman"/>
                        <a:cs typeface="Times New Roman"/>
                      </a:endParaRPr>
                    </a:p>
                  </a:txBody>
                  <a:tcPr marL="68580" marR="68580" marT="0" marB="0" anchor="ctr"/>
                </a:tc>
              </a:tr>
              <a:tr h="294635">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21K</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875</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87,5</a:t>
                      </a:r>
                      <a:endParaRPr lang="en-US" sz="1400">
                        <a:latin typeface=".VnTime"/>
                        <a:ea typeface="Times New Roman"/>
                        <a:cs typeface="Times New Roman"/>
                      </a:endParaRPr>
                    </a:p>
                  </a:txBody>
                  <a:tcPr marL="68580" marR="68580" marT="0" marB="0" anchor="ctr"/>
                </a:tc>
              </a:tr>
              <a:tr h="294635">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20K</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833</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83,3</a:t>
                      </a:r>
                      <a:endParaRPr lang="en-US" sz="1400">
                        <a:latin typeface=".VnTime"/>
                        <a:ea typeface="Times New Roman"/>
                        <a:cs typeface="Times New Roman"/>
                      </a:endParaRPr>
                    </a:p>
                  </a:txBody>
                  <a:tcPr marL="68580" marR="68580" marT="0" marB="0" anchor="ctr"/>
                </a:tc>
              </a:tr>
              <a:tr h="294635">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19K</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791</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79,1</a:t>
                      </a:r>
                      <a:endParaRPr lang="en-US" sz="1400">
                        <a:latin typeface=".VnTime"/>
                        <a:ea typeface="Times New Roman"/>
                        <a:cs typeface="Times New Roman"/>
                      </a:endParaRPr>
                    </a:p>
                  </a:txBody>
                  <a:tcPr marL="68580" marR="68580" marT="0" marB="0" anchor="ctr"/>
                </a:tc>
              </a:tr>
              <a:tr h="294635">
                <a:tc>
                  <a:txBody>
                    <a:bodyPr/>
                    <a:lstStyle/>
                    <a:p>
                      <a:pPr algn="ctr">
                        <a:spcBef>
                          <a:spcPts val="200"/>
                        </a:spcBef>
                        <a:spcAft>
                          <a:spcPts val="200"/>
                        </a:spcAft>
                        <a:tabLst>
                          <a:tab pos="342900" algn="l"/>
                        </a:tabLst>
                      </a:pPr>
                      <a:r>
                        <a:rPr lang="en-GB" sz="1400" b="1">
                          <a:solidFill>
                            <a:srgbClr val="000000"/>
                          </a:solidFill>
                          <a:latin typeface="Times New Roman"/>
                          <a:ea typeface="Times New Roman"/>
                          <a:cs typeface="Times New Roman"/>
                        </a:rPr>
                        <a:t>18K</a:t>
                      </a:r>
                      <a:endParaRPr lang="en-US" sz="1400" b="1">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b="1" dirty="0">
                          <a:solidFill>
                            <a:srgbClr val="000000"/>
                          </a:solidFill>
                          <a:latin typeface="Times New Roman"/>
                          <a:ea typeface="Times New Roman"/>
                          <a:cs typeface="Times New Roman"/>
                        </a:rPr>
                        <a:t>750</a:t>
                      </a:r>
                      <a:endParaRPr lang="en-US" sz="1400" b="1" dirty="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b="1">
                          <a:solidFill>
                            <a:srgbClr val="000000"/>
                          </a:solidFill>
                          <a:latin typeface="Times New Roman"/>
                          <a:ea typeface="Times New Roman"/>
                          <a:cs typeface="Times New Roman"/>
                        </a:rPr>
                        <a:t>75,0</a:t>
                      </a:r>
                      <a:endParaRPr lang="en-US" sz="1400" b="1">
                        <a:latin typeface=".VnTime"/>
                        <a:ea typeface="Times New Roman"/>
                        <a:cs typeface="Times New Roman"/>
                      </a:endParaRPr>
                    </a:p>
                  </a:txBody>
                  <a:tcPr marL="68580" marR="68580" marT="0" marB="0" anchor="ctr"/>
                </a:tc>
              </a:tr>
              <a:tr h="294635">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17K</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708</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70,8</a:t>
                      </a:r>
                      <a:endParaRPr lang="en-US" sz="1400">
                        <a:latin typeface=".VnTime"/>
                        <a:ea typeface="Times New Roman"/>
                        <a:cs typeface="Times New Roman"/>
                      </a:endParaRPr>
                    </a:p>
                  </a:txBody>
                  <a:tcPr marL="68580" marR="68580" marT="0" marB="0" anchor="ctr"/>
                </a:tc>
              </a:tr>
              <a:tr h="294635">
                <a:tc>
                  <a:txBody>
                    <a:bodyPr/>
                    <a:lstStyle/>
                    <a:p>
                      <a:pPr algn="ctr">
                        <a:spcBef>
                          <a:spcPts val="200"/>
                        </a:spcBef>
                        <a:spcAft>
                          <a:spcPts val="200"/>
                        </a:spcAft>
                        <a:tabLst>
                          <a:tab pos="342900" algn="l"/>
                        </a:tabLst>
                      </a:pPr>
                      <a:r>
                        <a:rPr lang="en-GB" sz="1400" b="1">
                          <a:solidFill>
                            <a:srgbClr val="000000"/>
                          </a:solidFill>
                          <a:latin typeface="Times New Roman"/>
                          <a:ea typeface="Times New Roman"/>
                          <a:cs typeface="Times New Roman"/>
                        </a:rPr>
                        <a:t>16K</a:t>
                      </a:r>
                      <a:endParaRPr lang="en-US" sz="1400" b="1">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b="1">
                          <a:solidFill>
                            <a:srgbClr val="000000"/>
                          </a:solidFill>
                          <a:latin typeface="Times New Roman"/>
                          <a:ea typeface="Times New Roman"/>
                          <a:cs typeface="Times New Roman"/>
                        </a:rPr>
                        <a:t>667</a:t>
                      </a:r>
                      <a:endParaRPr lang="en-US" sz="1400" b="1">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b="1">
                          <a:solidFill>
                            <a:srgbClr val="000000"/>
                          </a:solidFill>
                          <a:latin typeface="Times New Roman"/>
                          <a:ea typeface="Times New Roman"/>
                          <a:cs typeface="Times New Roman"/>
                        </a:rPr>
                        <a:t>66,6</a:t>
                      </a:r>
                      <a:endParaRPr lang="en-US" sz="1400" b="1">
                        <a:latin typeface=".VnTime"/>
                        <a:ea typeface="Times New Roman"/>
                        <a:cs typeface="Times New Roman"/>
                      </a:endParaRPr>
                    </a:p>
                  </a:txBody>
                  <a:tcPr marL="68580" marR="68580" marT="0" marB="0" anchor="ctr"/>
                </a:tc>
              </a:tr>
              <a:tr h="294635">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15K</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625</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62,5</a:t>
                      </a:r>
                      <a:endParaRPr lang="en-US" sz="1400">
                        <a:latin typeface=".VnTime"/>
                        <a:ea typeface="Times New Roman"/>
                        <a:cs typeface="Times New Roman"/>
                      </a:endParaRPr>
                    </a:p>
                  </a:txBody>
                  <a:tcPr marL="68580" marR="68580" marT="0" marB="0" anchor="ctr"/>
                </a:tc>
              </a:tr>
              <a:tr h="294635">
                <a:tc>
                  <a:txBody>
                    <a:bodyPr/>
                    <a:lstStyle/>
                    <a:p>
                      <a:pPr algn="ctr">
                        <a:spcBef>
                          <a:spcPts val="200"/>
                        </a:spcBef>
                        <a:spcAft>
                          <a:spcPts val="200"/>
                        </a:spcAft>
                        <a:tabLst>
                          <a:tab pos="342900" algn="l"/>
                        </a:tabLst>
                      </a:pPr>
                      <a:r>
                        <a:rPr lang="en-GB" sz="1400" b="1">
                          <a:solidFill>
                            <a:srgbClr val="000000"/>
                          </a:solidFill>
                          <a:latin typeface="Times New Roman"/>
                          <a:ea typeface="Times New Roman"/>
                          <a:cs typeface="Times New Roman"/>
                        </a:rPr>
                        <a:t>14K</a:t>
                      </a:r>
                      <a:endParaRPr lang="en-US" sz="1400" b="1">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b="1">
                          <a:solidFill>
                            <a:srgbClr val="000000"/>
                          </a:solidFill>
                          <a:latin typeface="Times New Roman"/>
                          <a:ea typeface="Times New Roman"/>
                          <a:cs typeface="Times New Roman"/>
                        </a:rPr>
                        <a:t>585</a:t>
                      </a:r>
                      <a:endParaRPr lang="en-US" sz="1400" b="1">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b="1">
                          <a:solidFill>
                            <a:srgbClr val="000000"/>
                          </a:solidFill>
                          <a:latin typeface="Times New Roman"/>
                          <a:ea typeface="Times New Roman"/>
                          <a:cs typeface="Times New Roman"/>
                        </a:rPr>
                        <a:t>58,3</a:t>
                      </a:r>
                      <a:endParaRPr lang="en-US" sz="1400" b="1">
                        <a:latin typeface=".VnTime"/>
                        <a:ea typeface="Times New Roman"/>
                        <a:cs typeface="Times New Roman"/>
                      </a:endParaRPr>
                    </a:p>
                  </a:txBody>
                  <a:tcPr marL="68580" marR="68580" marT="0" marB="0" anchor="ctr"/>
                </a:tc>
              </a:tr>
              <a:tr h="294635">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13K</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541</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54,1</a:t>
                      </a:r>
                      <a:endParaRPr lang="en-US" sz="1400">
                        <a:latin typeface=".VnTime"/>
                        <a:ea typeface="Times New Roman"/>
                        <a:cs typeface="Times New Roman"/>
                      </a:endParaRPr>
                    </a:p>
                  </a:txBody>
                  <a:tcPr marL="68580" marR="68580" marT="0" marB="0" anchor="ctr"/>
                </a:tc>
              </a:tr>
              <a:tr h="294635">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12K</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500</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50,0</a:t>
                      </a:r>
                      <a:endParaRPr lang="en-US" sz="1400">
                        <a:latin typeface=".VnTime"/>
                        <a:ea typeface="Times New Roman"/>
                        <a:cs typeface="Times New Roman"/>
                      </a:endParaRPr>
                    </a:p>
                  </a:txBody>
                  <a:tcPr marL="68580" marR="68580" marT="0" marB="0" anchor="ctr"/>
                </a:tc>
              </a:tr>
              <a:tr h="294635">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11K</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458</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45,8</a:t>
                      </a:r>
                      <a:endParaRPr lang="en-US" sz="1400">
                        <a:latin typeface=".VnTime"/>
                        <a:ea typeface="Times New Roman"/>
                        <a:cs typeface="Times New Roman"/>
                      </a:endParaRPr>
                    </a:p>
                  </a:txBody>
                  <a:tcPr marL="68580" marR="68580" marT="0" marB="0" anchor="ctr"/>
                </a:tc>
              </a:tr>
              <a:tr h="294635">
                <a:tc>
                  <a:txBody>
                    <a:bodyPr/>
                    <a:lstStyle/>
                    <a:p>
                      <a:pPr algn="ctr">
                        <a:spcBef>
                          <a:spcPts val="200"/>
                        </a:spcBef>
                        <a:spcAft>
                          <a:spcPts val="200"/>
                        </a:spcAft>
                        <a:tabLst>
                          <a:tab pos="342900" algn="l"/>
                        </a:tabLst>
                      </a:pPr>
                      <a:r>
                        <a:rPr lang="en-GB" sz="1400" b="1">
                          <a:solidFill>
                            <a:srgbClr val="000000"/>
                          </a:solidFill>
                          <a:latin typeface="Times New Roman"/>
                          <a:ea typeface="Times New Roman"/>
                          <a:cs typeface="Times New Roman"/>
                        </a:rPr>
                        <a:t>10K</a:t>
                      </a:r>
                      <a:endParaRPr lang="en-US" sz="1400" b="1">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b="1">
                          <a:solidFill>
                            <a:srgbClr val="000000"/>
                          </a:solidFill>
                          <a:latin typeface="Times New Roman"/>
                          <a:ea typeface="Times New Roman"/>
                          <a:cs typeface="Times New Roman"/>
                        </a:rPr>
                        <a:t>416</a:t>
                      </a:r>
                      <a:endParaRPr lang="en-US" sz="1400" b="1">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b="1">
                          <a:solidFill>
                            <a:srgbClr val="000000"/>
                          </a:solidFill>
                          <a:latin typeface="Times New Roman"/>
                          <a:ea typeface="Times New Roman"/>
                          <a:cs typeface="Times New Roman"/>
                        </a:rPr>
                        <a:t>41,6</a:t>
                      </a:r>
                      <a:endParaRPr lang="en-US" sz="1400" b="1">
                        <a:latin typeface=".VnTime"/>
                        <a:ea typeface="Times New Roman"/>
                        <a:cs typeface="Times New Roman"/>
                      </a:endParaRPr>
                    </a:p>
                  </a:txBody>
                  <a:tcPr marL="68580" marR="68580" marT="0" marB="0" anchor="ctr"/>
                </a:tc>
              </a:tr>
              <a:tr h="294635">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9K</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375</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37,5</a:t>
                      </a:r>
                      <a:endParaRPr lang="en-US" sz="1400">
                        <a:latin typeface=".VnTime"/>
                        <a:ea typeface="Times New Roman"/>
                        <a:cs typeface="Times New Roman"/>
                      </a:endParaRPr>
                    </a:p>
                  </a:txBody>
                  <a:tcPr marL="68580" marR="68580" marT="0" marB="0" anchor="ctr"/>
                </a:tc>
              </a:tr>
              <a:tr h="294635">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8K</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333</a:t>
                      </a:r>
                      <a:endParaRPr lang="en-US" sz="1400">
                        <a:latin typeface=".VnTime"/>
                        <a:ea typeface="Times New Roman"/>
                        <a:cs typeface="Times New Roman"/>
                      </a:endParaRPr>
                    </a:p>
                  </a:txBody>
                  <a:tcPr marL="68580" marR="68580" marT="0" marB="0" anchor="ctr"/>
                </a:tc>
                <a:tc>
                  <a:txBody>
                    <a:bodyPr/>
                    <a:lstStyle/>
                    <a:p>
                      <a:pPr algn="ctr">
                        <a:spcBef>
                          <a:spcPts val="200"/>
                        </a:spcBef>
                        <a:spcAft>
                          <a:spcPts val="200"/>
                        </a:spcAft>
                        <a:tabLst>
                          <a:tab pos="342900" algn="l"/>
                        </a:tabLst>
                      </a:pPr>
                      <a:r>
                        <a:rPr lang="en-GB" sz="1400">
                          <a:solidFill>
                            <a:srgbClr val="000000"/>
                          </a:solidFill>
                          <a:latin typeface="Times New Roman"/>
                          <a:ea typeface="Times New Roman"/>
                          <a:cs typeface="Times New Roman"/>
                        </a:rPr>
                        <a:t>33,3</a:t>
                      </a:r>
                      <a:endParaRPr lang="en-US" sz="1400">
                        <a:latin typeface=".VnTime"/>
                        <a:ea typeface="Times New Roman"/>
                        <a:cs typeface="Times New Roman"/>
                      </a:endParaRPr>
                    </a:p>
                  </a:txBody>
                  <a:tcPr marL="68580" marR="68580" marT="0" marB="0" anchor="ctr"/>
                </a:tc>
              </a:tr>
            </a:tbl>
          </a:graphicData>
        </a:graphic>
      </p:graphicFrame>
      <p:sp>
        <p:nvSpPr>
          <p:cNvPr id="4" name="Date Placeholder 3"/>
          <p:cNvSpPr>
            <a:spLocks noGrp="1"/>
          </p:cNvSpPr>
          <p:nvPr>
            <p:ph type="dt" sz="half" idx="12"/>
          </p:nvPr>
        </p:nvSpPr>
        <p:spPr/>
        <p:txBody>
          <a:bodyPr/>
          <a:lstStyle/>
          <a:p>
            <a:fld id="{6A5CF86B-A3A8-4F60-9071-CE2CA55D57BC}"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27</a:t>
            </a:fld>
            <a:r>
              <a:rPr lang="en-US" smtClean="0"/>
              <a:t>/24</a:t>
            </a:r>
            <a:endParaRPr lang="en-US"/>
          </a:p>
        </p:txBody>
      </p:sp>
      <p:sp>
        <p:nvSpPr>
          <p:cNvPr id="8" name="TextBox 7"/>
          <p:cNvSpPr txBox="1"/>
          <p:nvPr/>
        </p:nvSpPr>
        <p:spPr>
          <a:xfrm>
            <a:off x="7020272" y="3501008"/>
            <a:ext cx="1656184" cy="461665"/>
          </a:xfrm>
          <a:prstGeom prst="rect">
            <a:avLst/>
          </a:prstGeom>
          <a:noFill/>
        </p:spPr>
        <p:txBody>
          <a:bodyPr wrap="square" rtlCol="0">
            <a:spAutoFit/>
          </a:bodyPr>
          <a:lstStyle/>
          <a:p>
            <a:r>
              <a:rPr lang="en-US" sz="2400" b="1" smtClean="0">
                <a:latin typeface="Cambria" pitchFamily="18" charset="0"/>
              </a:rPr>
              <a:t>Bảng 3</a:t>
            </a:r>
            <a:endParaRPr lang="en-US" sz="2400" b="1">
              <a:latin typeface="Cambria"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536575" indent="-273050">
              <a:buNone/>
            </a:pPr>
            <a:r>
              <a:rPr lang="en-US" sz="2400" i="1" smtClean="0">
                <a:solidFill>
                  <a:srgbClr val="C00000"/>
                </a:solidFill>
                <a:cs typeface="Times New Roman" pitchFamily="18" charset="0"/>
              </a:rPr>
              <a:t>b. Chất lượng (tt)</a:t>
            </a:r>
          </a:p>
          <a:p>
            <a:pPr marL="354013" indent="-90488">
              <a:buFont typeface="Wingdings" pitchFamily="2" charset="2"/>
              <a:buChar char="§"/>
            </a:pPr>
            <a:r>
              <a:rPr lang="nl-NL" sz="2400" smtClean="0"/>
              <a:t> </a:t>
            </a:r>
            <a:r>
              <a:rPr lang="nl-NL" sz="2400" b="1" smtClean="0">
                <a:solidFill>
                  <a:schemeClr val="tx2"/>
                </a:solidFill>
              </a:rPr>
              <a:t>Vật liệu hàn </a:t>
            </a:r>
            <a:r>
              <a:rPr lang="nl-NL" sz="2400" i="1" smtClean="0">
                <a:solidFill>
                  <a:srgbClr val="FF66FF"/>
                </a:solidFill>
              </a:rPr>
              <a:t>bằng hợp kim vàng </a:t>
            </a:r>
            <a:r>
              <a:rPr lang="nl-NL" sz="2400" smtClean="0">
                <a:solidFill>
                  <a:schemeClr val="tx2"/>
                </a:solidFill>
              </a:rPr>
              <a:t>nếu có sử dụng, phải có độ tinh khiết tối thiểu tương đương với hạng được công bố của sản phẩm vàng trang sức. </a:t>
            </a:r>
          </a:p>
          <a:p>
            <a:pPr marL="354013" indent="538163">
              <a:buNone/>
            </a:pPr>
            <a:r>
              <a:rPr lang="nl-NL" sz="2400" smtClean="0">
                <a:solidFill>
                  <a:schemeClr val="tx2"/>
                </a:solidFill>
              </a:rPr>
              <a:t>Khi sử dụng vật liệu hàn </a:t>
            </a:r>
            <a:r>
              <a:rPr lang="nl-NL" sz="2400" i="1" smtClean="0">
                <a:solidFill>
                  <a:srgbClr val="FF66FF"/>
                </a:solidFill>
              </a:rPr>
              <a:t>không phải là hợp kim vàng </a:t>
            </a:r>
            <a:r>
              <a:rPr lang="nl-NL" sz="2400" smtClean="0">
                <a:solidFill>
                  <a:schemeClr val="tx2"/>
                </a:solidFill>
              </a:rPr>
              <a:t>hoặc thay thế bằng </a:t>
            </a:r>
            <a:r>
              <a:rPr lang="nl-NL" sz="2400" i="1" smtClean="0">
                <a:solidFill>
                  <a:schemeClr val="tx2"/>
                </a:solidFill>
              </a:rPr>
              <a:t>keo dán</a:t>
            </a:r>
            <a:r>
              <a:rPr lang="nl-NL" sz="2400" smtClean="0">
                <a:solidFill>
                  <a:schemeClr val="tx2"/>
                </a:solidFill>
              </a:rPr>
              <a:t>, phải được công bố rõ bao gồm cả lượng vật liệu sử dụng để gắn kết </a:t>
            </a:r>
            <a:r>
              <a:rPr lang="nl-NL" sz="2400" i="1" smtClean="0">
                <a:solidFill>
                  <a:schemeClr val="tx2"/>
                </a:solidFill>
              </a:rPr>
              <a:t>nếu làm ảnh hưởng đến khối lượng của sản phẩm lớn hơn sai số lớn nhất cho phép</a:t>
            </a:r>
            <a:r>
              <a:rPr lang="nl-NL" sz="2400" smtClean="0">
                <a:solidFill>
                  <a:schemeClr val="tx2"/>
                </a:solidFill>
              </a:rPr>
              <a:t> theo quy định tại </a:t>
            </a:r>
            <a:r>
              <a:rPr lang="nl-NL" sz="2400" b="1" smtClean="0">
                <a:solidFill>
                  <a:schemeClr val="tx2"/>
                </a:solidFill>
              </a:rPr>
              <a:t>Bảng 2 </a:t>
            </a:r>
            <a:endParaRPr lang="en-US" sz="2400" b="1" i="1" smtClean="0">
              <a:solidFill>
                <a:schemeClr val="tx2"/>
              </a:solidFill>
              <a:cs typeface="Times New Roman" pitchFamily="18" charset="0"/>
            </a:endParaRPr>
          </a:p>
          <a:p>
            <a:pPr marL="446088" indent="-92075">
              <a:buNone/>
            </a:pPr>
            <a:endParaRPr lang="en-US" sz="2800" i="1" smtClean="0">
              <a:cs typeface="Times New Roman" pitchFamily="18" charset="0"/>
            </a:endParaRPr>
          </a:p>
          <a:p>
            <a:pPr marL="1074738" indent="0">
              <a:buFont typeface="Symbol" pitchFamily="18" charset="2"/>
              <a:buChar char="+"/>
            </a:pPr>
            <a:endParaRPr lang="en-US" sz="2800" i="1" smtClean="0">
              <a:cs typeface="Times New Roman" pitchFamily="18" charset="0"/>
            </a:endParaRPr>
          </a:p>
          <a:p>
            <a:pPr marL="1074738" indent="0">
              <a:buFont typeface="Symbol" pitchFamily="18" charset="2"/>
              <a:buChar char="+"/>
            </a:pPr>
            <a:endParaRPr lang="en-US" sz="2800" i="1" smtClean="0">
              <a:cs typeface="Times New Roman" pitchFamily="18" charset="0"/>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mtClean="0"/>
              <a:t>III. </a:t>
            </a:r>
            <a:r>
              <a:rPr lang="en-US" smtClean="0">
                <a:cs typeface="Times New Roman" pitchFamily="18" charset="0"/>
              </a:rPr>
              <a:t>QUY ĐỊNH VỀ QUẢN LÝ ĐO LƯỜNG VÀ CHẤT LƯỢNG VÀNG TSMN (tt)</a:t>
            </a:r>
            <a:endParaRPr lang="en-US"/>
          </a:p>
        </p:txBody>
      </p:sp>
      <p:graphicFrame>
        <p:nvGraphicFramePr>
          <p:cNvPr id="7" name="Content Placeholder 6"/>
          <p:cNvGraphicFramePr>
            <a:graphicFrameLocks noGrp="1"/>
          </p:cNvGraphicFramePr>
          <p:nvPr>
            <p:ph idx="1"/>
          </p:nvPr>
        </p:nvGraphicFramePr>
        <p:xfrm>
          <a:off x="468313" y="1052513"/>
          <a:ext cx="6695976" cy="5545490"/>
        </p:xfrm>
        <a:graphic>
          <a:graphicData uri="http://schemas.openxmlformats.org/drawingml/2006/table">
            <a:tbl>
              <a:tblPr firstRow="1" bandRow="1">
                <a:tableStyleId>{5C22544A-7EE6-4342-B048-85BDC9FD1C3A}</a:tableStyleId>
              </a:tblPr>
              <a:tblGrid>
                <a:gridCol w="2231992"/>
                <a:gridCol w="2231992"/>
                <a:gridCol w="2231992"/>
              </a:tblGrid>
              <a:tr h="521327">
                <a:tc>
                  <a:txBody>
                    <a:bodyPr/>
                    <a:lstStyle/>
                    <a:p>
                      <a:pPr algn="ctr">
                        <a:spcBef>
                          <a:spcPts val="300"/>
                        </a:spcBef>
                        <a:spcAft>
                          <a:spcPts val="300"/>
                        </a:spcAft>
                      </a:pPr>
                      <a:r>
                        <a:rPr lang="en-GB" sz="1400" b="1" dirty="0">
                          <a:latin typeface="Times New Roman"/>
                          <a:ea typeface="Times New Roman"/>
                          <a:cs typeface="Times New Roman"/>
                        </a:rPr>
                        <a:t>TT </a:t>
                      </a:r>
                      <a:endParaRPr lang="en-US" sz="1400" dirty="0">
                        <a:latin typeface=".VnTime"/>
                        <a:ea typeface="Times New Roman"/>
                        <a:cs typeface="Times New Roman"/>
                      </a:endParaRPr>
                    </a:p>
                    <a:p>
                      <a:pPr algn="ctr">
                        <a:spcBef>
                          <a:spcPts val="300"/>
                        </a:spcBef>
                        <a:spcAft>
                          <a:spcPts val="300"/>
                        </a:spcAft>
                      </a:pPr>
                      <a:r>
                        <a:rPr lang="en-GB" sz="1400" i="1" dirty="0">
                          <a:latin typeface="Times New Roman"/>
                          <a:ea typeface="Times New Roman"/>
                          <a:cs typeface="Times New Roman"/>
                        </a:rPr>
                        <a:t>(</a:t>
                      </a:r>
                      <a:r>
                        <a:rPr lang="en-GB" sz="1400" i="1" dirty="0" err="1">
                          <a:latin typeface="Times New Roman"/>
                          <a:ea typeface="Times New Roman"/>
                          <a:cs typeface="Times New Roman"/>
                        </a:rPr>
                        <a:t>i</a:t>
                      </a:r>
                      <a:r>
                        <a:rPr lang="en-GB" sz="1400" i="1" dirty="0">
                          <a:latin typeface="Times New Roman"/>
                          <a:ea typeface="Times New Roman"/>
                          <a:cs typeface="Times New Roman"/>
                        </a:rPr>
                        <a:t>)</a:t>
                      </a:r>
                      <a:endParaRPr lang="en-US" sz="1400" dirty="0">
                        <a:latin typeface=".VnTime"/>
                        <a:ea typeface="Times New Roman"/>
                        <a:cs typeface="Times New Roman"/>
                      </a:endParaRPr>
                    </a:p>
                  </a:txBody>
                  <a:tcPr marL="9525" marR="9525" marT="9525" marB="9525" anchor="ctr"/>
                </a:tc>
                <a:tc>
                  <a:txBody>
                    <a:bodyPr/>
                    <a:lstStyle/>
                    <a:p>
                      <a:pPr algn="ctr">
                        <a:spcBef>
                          <a:spcPts val="300"/>
                        </a:spcBef>
                        <a:spcAft>
                          <a:spcPts val="300"/>
                        </a:spcAft>
                      </a:pPr>
                      <a:r>
                        <a:rPr lang="en-GB" sz="1400" b="1">
                          <a:latin typeface="Times New Roman"/>
                          <a:ea typeface="Times New Roman"/>
                          <a:cs typeface="Times New Roman"/>
                        </a:rPr>
                        <a:t>Khối lượng vàng </a:t>
                      </a:r>
                      <a:endParaRPr lang="en-US" sz="1400">
                        <a:latin typeface=".VnTime"/>
                        <a:ea typeface="Times New Roman"/>
                        <a:cs typeface="Times New Roman"/>
                      </a:endParaRPr>
                    </a:p>
                    <a:p>
                      <a:pPr algn="ctr">
                        <a:spcBef>
                          <a:spcPts val="300"/>
                        </a:spcBef>
                        <a:spcAft>
                          <a:spcPts val="300"/>
                        </a:spcAft>
                      </a:pPr>
                      <a:r>
                        <a:rPr lang="en-GB" sz="1400" i="1">
                          <a:latin typeface="Times New Roman"/>
                          <a:ea typeface="Times New Roman"/>
                          <a:cs typeface="Times New Roman"/>
                        </a:rPr>
                        <a:t>(m)</a:t>
                      </a:r>
                      <a:endParaRPr lang="en-US" sz="1400">
                        <a:latin typeface=".VnTime"/>
                        <a:ea typeface="Times New Roman"/>
                        <a:cs typeface="Times New Roman"/>
                      </a:endParaRPr>
                    </a:p>
                  </a:txBody>
                  <a:tcPr marL="9525" marR="9525" marT="9525" marB="9525" anchor="ctr"/>
                </a:tc>
                <a:tc>
                  <a:txBody>
                    <a:bodyPr/>
                    <a:lstStyle/>
                    <a:p>
                      <a:pPr indent="180340" algn="ctr">
                        <a:spcBef>
                          <a:spcPts val="300"/>
                        </a:spcBef>
                        <a:spcAft>
                          <a:spcPts val="300"/>
                        </a:spcAft>
                      </a:pPr>
                      <a:r>
                        <a:rPr lang="en-GB" sz="1400" b="1">
                          <a:latin typeface="Times New Roman"/>
                          <a:ea typeface="Times New Roman"/>
                          <a:cs typeface="Times New Roman"/>
                        </a:rPr>
                        <a:t>Giới hạn sai số  </a:t>
                      </a:r>
                      <a:endParaRPr lang="en-US" sz="1300">
                        <a:latin typeface=".VnTime"/>
                        <a:ea typeface="Times New Roman"/>
                        <a:cs typeface="Times New Roman"/>
                      </a:endParaRPr>
                    </a:p>
                    <a:p>
                      <a:pPr indent="180340" algn="ctr">
                        <a:spcBef>
                          <a:spcPts val="300"/>
                        </a:spcBef>
                        <a:spcAft>
                          <a:spcPts val="300"/>
                        </a:spcAft>
                      </a:pPr>
                      <a:r>
                        <a:rPr lang="en-GB" sz="1400" i="1">
                          <a:latin typeface="Times New Roman"/>
                          <a:ea typeface="Times New Roman"/>
                          <a:cs typeface="Times New Roman"/>
                        </a:rPr>
                        <a:t>(S)</a:t>
                      </a:r>
                      <a:endParaRPr lang="en-US" sz="1300">
                        <a:latin typeface=".VnTime"/>
                        <a:ea typeface="Times New Roman"/>
                        <a:cs typeface="Times New Roman"/>
                      </a:endParaRPr>
                    </a:p>
                  </a:txBody>
                  <a:tcPr marL="9525" marR="9525" marT="9525" marB="9525" anchor="ctr"/>
                </a:tc>
              </a:tr>
              <a:tr h="313970">
                <a:tc gridSpan="2">
                  <a:txBody>
                    <a:bodyPr/>
                    <a:lstStyle/>
                    <a:p>
                      <a:pPr indent="357505">
                        <a:spcBef>
                          <a:spcPts val="300"/>
                        </a:spcBef>
                        <a:spcAft>
                          <a:spcPts val="300"/>
                        </a:spcAft>
                      </a:pPr>
                      <a:r>
                        <a:rPr lang="en-GB" sz="1400" i="1">
                          <a:latin typeface="Times New Roman"/>
                          <a:ea typeface="Times New Roman"/>
                          <a:cs typeface="Times New Roman"/>
                        </a:rPr>
                        <a:t>Theo gam (g)</a:t>
                      </a:r>
                      <a:endParaRPr lang="en-US" sz="1400">
                        <a:latin typeface=".VnTime"/>
                        <a:ea typeface="Times New Roman"/>
                        <a:cs typeface="Times New Roman"/>
                      </a:endParaRPr>
                    </a:p>
                  </a:txBody>
                  <a:tcPr marL="19050" marR="19050" marT="19050" marB="19050"/>
                </a:tc>
                <a:tc hMerge="1">
                  <a:txBody>
                    <a:bodyPr/>
                    <a:lstStyle/>
                    <a:p>
                      <a:endParaRPr lang="en-US"/>
                    </a:p>
                  </a:txBody>
                  <a:tcPr/>
                </a:tc>
                <a:tc>
                  <a:txBody>
                    <a:bodyPr/>
                    <a:lstStyle/>
                    <a:p>
                      <a:pPr algn="ctr">
                        <a:spcBef>
                          <a:spcPts val="300"/>
                        </a:spcBef>
                        <a:spcAft>
                          <a:spcPts val="300"/>
                        </a:spcAft>
                      </a:pPr>
                      <a:r>
                        <a:rPr lang="en-GB" sz="1400" i="1">
                          <a:latin typeface="Times New Roman"/>
                          <a:ea typeface="Times New Roman"/>
                          <a:cs typeface="Times New Roman"/>
                        </a:rPr>
                        <a:t>Theo miligam (mg)</a:t>
                      </a:r>
                      <a:endParaRPr lang="en-US" sz="1400">
                        <a:latin typeface=".VnTime"/>
                        <a:ea typeface="Times New Roman"/>
                        <a:cs typeface="Times New Roman"/>
                      </a:endParaRPr>
                    </a:p>
                  </a:txBody>
                  <a:tcPr marL="19050" marR="19050" marT="19050" marB="19050"/>
                </a:tc>
              </a:tr>
              <a:tr h="313970">
                <a:tc>
                  <a:txBody>
                    <a:bodyPr/>
                    <a:lstStyle/>
                    <a:p>
                      <a:pPr algn="ctr">
                        <a:spcBef>
                          <a:spcPts val="300"/>
                        </a:spcBef>
                        <a:spcAft>
                          <a:spcPts val="300"/>
                        </a:spcAft>
                      </a:pPr>
                      <a:r>
                        <a:rPr lang="en-GB" sz="1400">
                          <a:latin typeface="Times New Roman"/>
                          <a:ea typeface="Times New Roman"/>
                          <a:cs typeface="Times New Roman"/>
                        </a:rPr>
                        <a:t>1</a:t>
                      </a:r>
                      <a:endParaRPr lang="en-US" sz="1400">
                        <a:latin typeface=".VnTime"/>
                        <a:ea typeface="Times New Roman"/>
                        <a:cs typeface="Times New Roman"/>
                      </a:endParaRPr>
                    </a:p>
                  </a:txBody>
                  <a:tcPr marL="19050" marR="19050" marT="19050" marB="19050"/>
                </a:tc>
                <a:tc>
                  <a:txBody>
                    <a:bodyPr/>
                    <a:lstStyle/>
                    <a:p>
                      <a:pPr indent="357505" algn="ctr">
                        <a:spcBef>
                          <a:spcPts val="300"/>
                        </a:spcBef>
                        <a:spcAft>
                          <a:spcPts val="300"/>
                        </a:spcAft>
                      </a:pPr>
                      <a:r>
                        <a:rPr lang="en-GB" sz="1400">
                          <a:latin typeface="Times New Roman"/>
                          <a:ea typeface="Times New Roman"/>
                          <a:cs typeface="Times New Roman"/>
                        </a:rPr>
                        <a:t>30</a:t>
                      </a:r>
                      <a:endParaRPr lang="en-US" sz="1400">
                        <a:latin typeface=".VnTime"/>
                        <a:ea typeface="Times New Roman"/>
                        <a:cs typeface="Times New Roman"/>
                      </a:endParaRPr>
                    </a:p>
                  </a:txBody>
                  <a:tcPr marL="19050" marR="19050" marT="19050" marB="19050"/>
                </a:tc>
                <a:tc>
                  <a:txBody>
                    <a:bodyPr/>
                    <a:lstStyle/>
                    <a:p>
                      <a:pPr algn="ctr">
                        <a:spcBef>
                          <a:spcPts val="300"/>
                        </a:spcBef>
                        <a:spcAft>
                          <a:spcPts val="300"/>
                        </a:spcAft>
                      </a:pPr>
                      <a:r>
                        <a:rPr lang="en-GB" sz="1400" dirty="0" smtClean="0">
                          <a:latin typeface="Times New Roman"/>
                          <a:ea typeface="Times New Roman"/>
                          <a:cs typeface="Times New Roman"/>
                        </a:rPr>
                        <a:t>13</a:t>
                      </a:r>
                      <a:endParaRPr lang="en-US" sz="1400" dirty="0">
                        <a:latin typeface=".VnTime"/>
                        <a:ea typeface="Times New Roman"/>
                        <a:cs typeface="Times New Roman"/>
                      </a:endParaRPr>
                    </a:p>
                  </a:txBody>
                  <a:tcPr marL="19050" marR="19050" marT="19050" marB="19050"/>
                </a:tc>
              </a:tr>
              <a:tr h="313970">
                <a:tc>
                  <a:txBody>
                    <a:bodyPr/>
                    <a:lstStyle/>
                    <a:p>
                      <a:pPr algn="ctr">
                        <a:spcBef>
                          <a:spcPts val="300"/>
                        </a:spcBef>
                        <a:spcAft>
                          <a:spcPts val="300"/>
                        </a:spcAft>
                      </a:pPr>
                      <a:r>
                        <a:rPr lang="en-GB" sz="1400">
                          <a:latin typeface="Times New Roman"/>
                          <a:ea typeface="Times New Roman"/>
                          <a:cs typeface="Times New Roman"/>
                        </a:rPr>
                        <a:t>2</a:t>
                      </a:r>
                      <a:endParaRPr lang="en-US" sz="1400">
                        <a:latin typeface=".VnTime"/>
                        <a:ea typeface="Times New Roman"/>
                        <a:cs typeface="Times New Roman"/>
                      </a:endParaRPr>
                    </a:p>
                  </a:txBody>
                  <a:tcPr marL="19050" marR="19050" marT="19050" marB="19050"/>
                </a:tc>
                <a:tc>
                  <a:txBody>
                    <a:bodyPr/>
                    <a:lstStyle/>
                    <a:p>
                      <a:pPr indent="357505" algn="ctr">
                        <a:spcBef>
                          <a:spcPts val="300"/>
                        </a:spcBef>
                        <a:spcAft>
                          <a:spcPts val="300"/>
                        </a:spcAft>
                      </a:pPr>
                      <a:r>
                        <a:rPr lang="en-GB" sz="1400">
                          <a:latin typeface="Times New Roman"/>
                          <a:ea typeface="Times New Roman"/>
                          <a:cs typeface="Times New Roman"/>
                        </a:rPr>
                        <a:t>50</a:t>
                      </a:r>
                      <a:endParaRPr lang="en-US" sz="1400">
                        <a:latin typeface=".VnTime"/>
                        <a:ea typeface="Times New Roman"/>
                        <a:cs typeface="Times New Roman"/>
                      </a:endParaRPr>
                    </a:p>
                  </a:txBody>
                  <a:tcPr marL="19050" marR="19050" marT="19050" marB="19050"/>
                </a:tc>
                <a:tc>
                  <a:txBody>
                    <a:bodyPr/>
                    <a:lstStyle/>
                    <a:p>
                      <a:pPr algn="ctr">
                        <a:spcBef>
                          <a:spcPts val="300"/>
                        </a:spcBef>
                        <a:spcAft>
                          <a:spcPts val="300"/>
                        </a:spcAft>
                      </a:pPr>
                      <a:r>
                        <a:rPr lang="en-GB" sz="1400">
                          <a:latin typeface="Times New Roman"/>
                          <a:ea typeface="Times New Roman"/>
                          <a:cs typeface="Times New Roman"/>
                        </a:rPr>
                        <a:t>17</a:t>
                      </a:r>
                      <a:endParaRPr lang="en-US" sz="1400">
                        <a:latin typeface=".VnTime"/>
                        <a:ea typeface="Times New Roman"/>
                        <a:cs typeface="Times New Roman"/>
                      </a:endParaRPr>
                    </a:p>
                  </a:txBody>
                  <a:tcPr marL="19050" marR="19050" marT="19050" marB="19050"/>
                </a:tc>
              </a:tr>
              <a:tr h="313970">
                <a:tc>
                  <a:txBody>
                    <a:bodyPr/>
                    <a:lstStyle/>
                    <a:p>
                      <a:pPr algn="ctr">
                        <a:spcBef>
                          <a:spcPts val="300"/>
                        </a:spcBef>
                        <a:spcAft>
                          <a:spcPts val="300"/>
                        </a:spcAft>
                      </a:pPr>
                      <a:r>
                        <a:rPr lang="en-GB" sz="1400">
                          <a:latin typeface="Times New Roman"/>
                          <a:ea typeface="Times New Roman"/>
                          <a:cs typeface="Times New Roman"/>
                        </a:rPr>
                        <a:t>3</a:t>
                      </a:r>
                      <a:endParaRPr lang="en-US" sz="1400">
                        <a:latin typeface=".VnTime"/>
                        <a:ea typeface="Times New Roman"/>
                        <a:cs typeface="Times New Roman"/>
                      </a:endParaRPr>
                    </a:p>
                  </a:txBody>
                  <a:tcPr marL="19050" marR="19050" marT="19050" marB="19050"/>
                </a:tc>
                <a:tc>
                  <a:txBody>
                    <a:bodyPr/>
                    <a:lstStyle/>
                    <a:p>
                      <a:pPr indent="357505" algn="ctr">
                        <a:spcBef>
                          <a:spcPts val="300"/>
                        </a:spcBef>
                        <a:spcAft>
                          <a:spcPts val="300"/>
                        </a:spcAft>
                      </a:pPr>
                      <a:r>
                        <a:rPr lang="en-GB" sz="1400">
                          <a:latin typeface="Times New Roman"/>
                          <a:ea typeface="Times New Roman"/>
                          <a:cs typeface="Times New Roman"/>
                        </a:rPr>
                        <a:t>100</a:t>
                      </a:r>
                      <a:endParaRPr lang="en-US" sz="1400">
                        <a:latin typeface=".VnTime"/>
                        <a:ea typeface="Times New Roman"/>
                        <a:cs typeface="Times New Roman"/>
                      </a:endParaRPr>
                    </a:p>
                  </a:txBody>
                  <a:tcPr marL="19050" marR="19050" marT="19050" marB="19050"/>
                </a:tc>
                <a:tc>
                  <a:txBody>
                    <a:bodyPr/>
                    <a:lstStyle/>
                    <a:p>
                      <a:pPr algn="ctr">
                        <a:spcBef>
                          <a:spcPts val="300"/>
                        </a:spcBef>
                        <a:spcAft>
                          <a:spcPts val="300"/>
                        </a:spcAft>
                      </a:pPr>
                      <a:r>
                        <a:rPr lang="en-GB" sz="1400">
                          <a:latin typeface="Times New Roman"/>
                          <a:ea typeface="Times New Roman"/>
                          <a:cs typeface="Times New Roman"/>
                        </a:rPr>
                        <a:t>30</a:t>
                      </a:r>
                      <a:endParaRPr lang="en-US" sz="1400">
                        <a:latin typeface=".VnTime"/>
                        <a:ea typeface="Times New Roman"/>
                        <a:cs typeface="Times New Roman"/>
                      </a:endParaRPr>
                    </a:p>
                  </a:txBody>
                  <a:tcPr marL="19050" marR="19050" marT="19050" marB="19050"/>
                </a:tc>
              </a:tr>
              <a:tr h="313970">
                <a:tc>
                  <a:txBody>
                    <a:bodyPr/>
                    <a:lstStyle/>
                    <a:p>
                      <a:pPr algn="ctr">
                        <a:spcBef>
                          <a:spcPts val="300"/>
                        </a:spcBef>
                        <a:spcAft>
                          <a:spcPts val="300"/>
                        </a:spcAft>
                      </a:pPr>
                      <a:r>
                        <a:rPr lang="en-GB" sz="1400">
                          <a:latin typeface="Times New Roman"/>
                          <a:ea typeface="Times New Roman"/>
                          <a:cs typeface="Times New Roman"/>
                        </a:rPr>
                        <a:t>4</a:t>
                      </a:r>
                      <a:endParaRPr lang="en-US" sz="1400">
                        <a:latin typeface=".VnTime"/>
                        <a:ea typeface="Times New Roman"/>
                        <a:cs typeface="Times New Roman"/>
                      </a:endParaRPr>
                    </a:p>
                  </a:txBody>
                  <a:tcPr marL="19050" marR="19050" marT="19050" marB="19050"/>
                </a:tc>
                <a:tc>
                  <a:txBody>
                    <a:bodyPr/>
                    <a:lstStyle/>
                    <a:p>
                      <a:pPr indent="357505" algn="ctr">
                        <a:spcBef>
                          <a:spcPts val="300"/>
                        </a:spcBef>
                        <a:spcAft>
                          <a:spcPts val="300"/>
                        </a:spcAft>
                      </a:pPr>
                      <a:r>
                        <a:rPr lang="en-GB" sz="1400">
                          <a:latin typeface="Times New Roman"/>
                          <a:ea typeface="Times New Roman"/>
                          <a:cs typeface="Times New Roman"/>
                        </a:rPr>
                        <a:t>200</a:t>
                      </a:r>
                      <a:endParaRPr lang="en-US" sz="1400">
                        <a:latin typeface=".VnTime"/>
                        <a:ea typeface="Times New Roman"/>
                        <a:cs typeface="Times New Roman"/>
                      </a:endParaRPr>
                    </a:p>
                  </a:txBody>
                  <a:tcPr marL="19050" marR="19050" marT="19050" marB="19050"/>
                </a:tc>
                <a:tc>
                  <a:txBody>
                    <a:bodyPr/>
                    <a:lstStyle/>
                    <a:p>
                      <a:pPr algn="ctr">
                        <a:spcBef>
                          <a:spcPts val="300"/>
                        </a:spcBef>
                        <a:spcAft>
                          <a:spcPts val="300"/>
                        </a:spcAft>
                      </a:pPr>
                      <a:r>
                        <a:rPr lang="en-GB" sz="1400">
                          <a:latin typeface="Times New Roman"/>
                          <a:ea typeface="Times New Roman"/>
                          <a:cs typeface="Times New Roman"/>
                        </a:rPr>
                        <a:t>56</a:t>
                      </a:r>
                      <a:endParaRPr lang="en-US" sz="1400">
                        <a:latin typeface=".VnTime"/>
                        <a:ea typeface="Times New Roman"/>
                        <a:cs typeface="Times New Roman"/>
                      </a:endParaRPr>
                    </a:p>
                  </a:txBody>
                  <a:tcPr marL="19050" marR="19050" marT="19050" marB="19050"/>
                </a:tc>
              </a:tr>
              <a:tr h="313970">
                <a:tc>
                  <a:txBody>
                    <a:bodyPr/>
                    <a:lstStyle/>
                    <a:p>
                      <a:pPr algn="ctr">
                        <a:spcBef>
                          <a:spcPts val="300"/>
                        </a:spcBef>
                        <a:spcAft>
                          <a:spcPts val="300"/>
                        </a:spcAft>
                      </a:pPr>
                      <a:r>
                        <a:rPr lang="en-GB" sz="1400">
                          <a:latin typeface="Times New Roman"/>
                          <a:ea typeface="Times New Roman"/>
                          <a:cs typeface="Times New Roman"/>
                        </a:rPr>
                        <a:t>5</a:t>
                      </a:r>
                      <a:endParaRPr lang="en-US" sz="1400">
                        <a:latin typeface=".VnTime"/>
                        <a:ea typeface="Times New Roman"/>
                        <a:cs typeface="Times New Roman"/>
                      </a:endParaRPr>
                    </a:p>
                  </a:txBody>
                  <a:tcPr marL="19050" marR="19050" marT="19050" marB="19050"/>
                </a:tc>
                <a:tc>
                  <a:txBody>
                    <a:bodyPr/>
                    <a:lstStyle/>
                    <a:p>
                      <a:pPr indent="357505" algn="ctr">
                        <a:spcBef>
                          <a:spcPts val="300"/>
                        </a:spcBef>
                        <a:spcAft>
                          <a:spcPts val="300"/>
                        </a:spcAft>
                      </a:pPr>
                      <a:r>
                        <a:rPr lang="en-GB" sz="1400">
                          <a:latin typeface="Times New Roman"/>
                          <a:ea typeface="Times New Roman"/>
                          <a:cs typeface="Times New Roman"/>
                        </a:rPr>
                        <a:t>300</a:t>
                      </a:r>
                      <a:endParaRPr lang="en-US" sz="1400">
                        <a:latin typeface=".VnTime"/>
                        <a:ea typeface="Times New Roman"/>
                        <a:cs typeface="Times New Roman"/>
                      </a:endParaRPr>
                    </a:p>
                  </a:txBody>
                  <a:tcPr marL="19050" marR="19050" marT="19050" marB="19050"/>
                </a:tc>
                <a:tc>
                  <a:txBody>
                    <a:bodyPr/>
                    <a:lstStyle/>
                    <a:p>
                      <a:pPr algn="ctr">
                        <a:spcBef>
                          <a:spcPts val="300"/>
                        </a:spcBef>
                        <a:spcAft>
                          <a:spcPts val="300"/>
                        </a:spcAft>
                      </a:pPr>
                      <a:r>
                        <a:rPr lang="en-GB" sz="1400" dirty="0" smtClean="0">
                          <a:latin typeface="Times New Roman"/>
                          <a:ea typeface="Times New Roman"/>
                          <a:cs typeface="Times New Roman"/>
                        </a:rPr>
                        <a:t>80</a:t>
                      </a:r>
                      <a:endParaRPr lang="en-US" sz="1400" dirty="0">
                        <a:latin typeface=".VnTime"/>
                        <a:ea typeface="Times New Roman"/>
                        <a:cs typeface="Times New Roman"/>
                      </a:endParaRPr>
                    </a:p>
                  </a:txBody>
                  <a:tcPr marL="19050" marR="19050" marT="19050" marB="19050"/>
                </a:tc>
              </a:tr>
              <a:tr h="313970">
                <a:tc>
                  <a:txBody>
                    <a:bodyPr/>
                    <a:lstStyle/>
                    <a:p>
                      <a:pPr algn="ctr">
                        <a:spcBef>
                          <a:spcPts val="300"/>
                        </a:spcBef>
                        <a:spcAft>
                          <a:spcPts val="300"/>
                        </a:spcAft>
                      </a:pPr>
                      <a:r>
                        <a:rPr lang="en-GB" sz="1400">
                          <a:latin typeface="Times New Roman"/>
                          <a:ea typeface="Times New Roman"/>
                          <a:cs typeface="Times New Roman"/>
                        </a:rPr>
                        <a:t>6</a:t>
                      </a:r>
                      <a:endParaRPr lang="en-US" sz="1400">
                        <a:latin typeface=".VnTime"/>
                        <a:ea typeface="Times New Roman"/>
                        <a:cs typeface="Times New Roman"/>
                      </a:endParaRPr>
                    </a:p>
                  </a:txBody>
                  <a:tcPr marL="19050" marR="19050" marT="19050" marB="19050"/>
                </a:tc>
                <a:tc>
                  <a:txBody>
                    <a:bodyPr/>
                    <a:lstStyle/>
                    <a:p>
                      <a:pPr indent="357505" algn="ctr">
                        <a:spcBef>
                          <a:spcPts val="300"/>
                        </a:spcBef>
                        <a:spcAft>
                          <a:spcPts val="300"/>
                        </a:spcAft>
                      </a:pPr>
                      <a:r>
                        <a:rPr lang="en-GB" sz="1400">
                          <a:latin typeface="Times New Roman"/>
                          <a:ea typeface="Times New Roman"/>
                          <a:cs typeface="Times New Roman"/>
                        </a:rPr>
                        <a:t>500</a:t>
                      </a:r>
                      <a:endParaRPr lang="en-US" sz="1400">
                        <a:latin typeface=".VnTime"/>
                        <a:ea typeface="Times New Roman"/>
                        <a:cs typeface="Times New Roman"/>
                      </a:endParaRPr>
                    </a:p>
                  </a:txBody>
                  <a:tcPr marL="19050" marR="19050" marT="19050" marB="19050"/>
                </a:tc>
                <a:tc>
                  <a:txBody>
                    <a:bodyPr/>
                    <a:lstStyle/>
                    <a:p>
                      <a:pPr algn="ctr">
                        <a:spcBef>
                          <a:spcPts val="300"/>
                        </a:spcBef>
                        <a:spcAft>
                          <a:spcPts val="300"/>
                        </a:spcAft>
                      </a:pPr>
                      <a:r>
                        <a:rPr lang="en-GB" sz="1400" dirty="0" smtClean="0">
                          <a:latin typeface="Times New Roman"/>
                          <a:ea typeface="Times New Roman"/>
                          <a:cs typeface="Times New Roman"/>
                        </a:rPr>
                        <a:t>130</a:t>
                      </a:r>
                      <a:endParaRPr lang="en-US" sz="1400" dirty="0">
                        <a:latin typeface=".VnTime"/>
                        <a:ea typeface="Times New Roman"/>
                        <a:cs typeface="Times New Roman"/>
                      </a:endParaRPr>
                    </a:p>
                  </a:txBody>
                  <a:tcPr marL="19050" marR="19050" marT="19050" marB="19050"/>
                </a:tc>
              </a:tr>
              <a:tr h="313970">
                <a:tc gridSpan="2">
                  <a:txBody>
                    <a:bodyPr/>
                    <a:lstStyle/>
                    <a:p>
                      <a:pPr indent="357505">
                        <a:spcBef>
                          <a:spcPts val="300"/>
                        </a:spcBef>
                        <a:spcAft>
                          <a:spcPts val="300"/>
                        </a:spcAft>
                      </a:pPr>
                      <a:r>
                        <a:rPr lang="en-GB" sz="1400" i="1">
                          <a:latin typeface="Times New Roman"/>
                          <a:ea typeface="Times New Roman"/>
                          <a:cs typeface="Times New Roman"/>
                        </a:rPr>
                        <a:t>Theo kilôgam (kg)</a:t>
                      </a:r>
                      <a:endParaRPr lang="en-US" sz="1400">
                        <a:latin typeface=".VnTime"/>
                        <a:ea typeface="Times New Roman"/>
                        <a:cs typeface="Times New Roman"/>
                      </a:endParaRPr>
                    </a:p>
                  </a:txBody>
                  <a:tcPr marL="19050" marR="19050" marT="19050" marB="19050"/>
                </a:tc>
                <a:tc hMerge="1">
                  <a:txBody>
                    <a:bodyPr/>
                    <a:lstStyle/>
                    <a:p>
                      <a:endParaRPr lang="en-US"/>
                    </a:p>
                  </a:txBody>
                  <a:tcPr/>
                </a:tc>
                <a:tc>
                  <a:txBody>
                    <a:bodyPr/>
                    <a:lstStyle/>
                    <a:p>
                      <a:pPr algn="ctr">
                        <a:spcBef>
                          <a:spcPts val="300"/>
                        </a:spcBef>
                        <a:spcAft>
                          <a:spcPts val="300"/>
                        </a:spcAft>
                      </a:pPr>
                      <a:endParaRPr lang="en-US" sz="1400">
                        <a:latin typeface=".VnTime"/>
                        <a:ea typeface="Times New Roman"/>
                        <a:cs typeface="Times New Roman"/>
                      </a:endParaRPr>
                    </a:p>
                  </a:txBody>
                  <a:tcPr marL="19050" marR="19050" marT="19050" marB="19050"/>
                </a:tc>
              </a:tr>
              <a:tr h="313970">
                <a:tc>
                  <a:txBody>
                    <a:bodyPr/>
                    <a:lstStyle/>
                    <a:p>
                      <a:pPr algn="ctr">
                        <a:spcBef>
                          <a:spcPts val="300"/>
                        </a:spcBef>
                        <a:spcAft>
                          <a:spcPts val="300"/>
                        </a:spcAft>
                      </a:pPr>
                      <a:r>
                        <a:rPr lang="en-GB" sz="1400">
                          <a:latin typeface="Times New Roman"/>
                          <a:ea typeface="Times New Roman"/>
                          <a:cs typeface="Times New Roman"/>
                        </a:rPr>
                        <a:t>7</a:t>
                      </a:r>
                      <a:endParaRPr lang="en-US" sz="1400">
                        <a:latin typeface=".VnTime"/>
                        <a:ea typeface="Times New Roman"/>
                        <a:cs typeface="Times New Roman"/>
                      </a:endParaRPr>
                    </a:p>
                  </a:txBody>
                  <a:tcPr marL="19050" marR="19050" marT="19050" marB="19050"/>
                </a:tc>
                <a:tc>
                  <a:txBody>
                    <a:bodyPr/>
                    <a:lstStyle/>
                    <a:p>
                      <a:pPr indent="357505" algn="ctr">
                        <a:spcBef>
                          <a:spcPts val="300"/>
                        </a:spcBef>
                        <a:spcAft>
                          <a:spcPts val="300"/>
                        </a:spcAft>
                      </a:pPr>
                      <a:r>
                        <a:rPr lang="en-GB" sz="1400">
                          <a:latin typeface="Times New Roman"/>
                          <a:ea typeface="Times New Roman"/>
                          <a:cs typeface="Times New Roman"/>
                        </a:rPr>
                        <a:t>1</a:t>
                      </a:r>
                      <a:endParaRPr lang="en-US" sz="1400">
                        <a:latin typeface=".VnTime"/>
                        <a:ea typeface="Times New Roman"/>
                        <a:cs typeface="Times New Roman"/>
                      </a:endParaRPr>
                    </a:p>
                  </a:txBody>
                  <a:tcPr marL="19050" marR="19050" marT="19050" marB="19050"/>
                </a:tc>
                <a:tc>
                  <a:txBody>
                    <a:bodyPr/>
                    <a:lstStyle/>
                    <a:p>
                      <a:pPr algn="ctr">
                        <a:spcBef>
                          <a:spcPts val="300"/>
                        </a:spcBef>
                        <a:spcAft>
                          <a:spcPts val="300"/>
                        </a:spcAft>
                      </a:pPr>
                      <a:r>
                        <a:rPr lang="en-GB" sz="1400">
                          <a:latin typeface="Times New Roman"/>
                          <a:ea typeface="Times New Roman"/>
                          <a:cs typeface="Times New Roman"/>
                        </a:rPr>
                        <a:t>240</a:t>
                      </a:r>
                      <a:endParaRPr lang="en-US" sz="1400">
                        <a:latin typeface=".VnTime"/>
                        <a:ea typeface="Times New Roman"/>
                        <a:cs typeface="Times New Roman"/>
                      </a:endParaRPr>
                    </a:p>
                  </a:txBody>
                  <a:tcPr marL="19050" marR="19050" marT="19050" marB="19050"/>
                </a:tc>
              </a:tr>
              <a:tr h="313970">
                <a:tc>
                  <a:txBody>
                    <a:bodyPr/>
                    <a:lstStyle/>
                    <a:p>
                      <a:pPr algn="ctr">
                        <a:spcBef>
                          <a:spcPts val="300"/>
                        </a:spcBef>
                        <a:spcAft>
                          <a:spcPts val="300"/>
                        </a:spcAft>
                      </a:pPr>
                      <a:r>
                        <a:rPr lang="en-GB" sz="1400">
                          <a:latin typeface="Times New Roman"/>
                          <a:ea typeface="Times New Roman"/>
                          <a:cs typeface="Times New Roman"/>
                        </a:rPr>
                        <a:t>8</a:t>
                      </a:r>
                      <a:endParaRPr lang="en-US" sz="1400">
                        <a:latin typeface=".VnTime"/>
                        <a:ea typeface="Times New Roman"/>
                        <a:cs typeface="Times New Roman"/>
                      </a:endParaRPr>
                    </a:p>
                  </a:txBody>
                  <a:tcPr marL="19050" marR="19050" marT="19050" marB="19050"/>
                </a:tc>
                <a:tc>
                  <a:txBody>
                    <a:bodyPr/>
                    <a:lstStyle/>
                    <a:p>
                      <a:pPr indent="357505" algn="ctr">
                        <a:spcBef>
                          <a:spcPts val="300"/>
                        </a:spcBef>
                        <a:spcAft>
                          <a:spcPts val="300"/>
                        </a:spcAft>
                      </a:pPr>
                      <a:r>
                        <a:rPr lang="en-GB" sz="1400">
                          <a:latin typeface="Times New Roman"/>
                          <a:ea typeface="Times New Roman"/>
                          <a:cs typeface="Times New Roman"/>
                        </a:rPr>
                        <a:t>1,5</a:t>
                      </a:r>
                      <a:endParaRPr lang="en-US" sz="1400">
                        <a:latin typeface=".VnTime"/>
                        <a:ea typeface="Times New Roman"/>
                        <a:cs typeface="Times New Roman"/>
                      </a:endParaRPr>
                    </a:p>
                  </a:txBody>
                  <a:tcPr marL="19050" marR="19050" marT="19050" marB="19050"/>
                </a:tc>
                <a:tc>
                  <a:txBody>
                    <a:bodyPr/>
                    <a:lstStyle/>
                    <a:p>
                      <a:pPr algn="ctr">
                        <a:spcBef>
                          <a:spcPts val="300"/>
                        </a:spcBef>
                        <a:spcAft>
                          <a:spcPts val="300"/>
                        </a:spcAft>
                      </a:pPr>
                      <a:r>
                        <a:rPr lang="en-GB" sz="1400">
                          <a:latin typeface="Times New Roman"/>
                          <a:ea typeface="Times New Roman"/>
                          <a:cs typeface="Times New Roman"/>
                        </a:rPr>
                        <a:t>350</a:t>
                      </a:r>
                      <a:endParaRPr lang="en-US" sz="1400">
                        <a:latin typeface=".VnTime"/>
                        <a:ea typeface="Times New Roman"/>
                        <a:cs typeface="Times New Roman"/>
                      </a:endParaRPr>
                    </a:p>
                  </a:txBody>
                  <a:tcPr marL="19050" marR="19050" marT="19050" marB="19050"/>
                </a:tc>
              </a:tr>
              <a:tr h="313970">
                <a:tc>
                  <a:txBody>
                    <a:bodyPr/>
                    <a:lstStyle/>
                    <a:p>
                      <a:pPr algn="ctr">
                        <a:spcBef>
                          <a:spcPts val="300"/>
                        </a:spcBef>
                        <a:spcAft>
                          <a:spcPts val="300"/>
                        </a:spcAft>
                      </a:pPr>
                      <a:r>
                        <a:rPr lang="en-GB" sz="1400">
                          <a:latin typeface="Times New Roman"/>
                          <a:ea typeface="Times New Roman"/>
                          <a:cs typeface="Times New Roman"/>
                        </a:rPr>
                        <a:t>9</a:t>
                      </a:r>
                      <a:endParaRPr lang="en-US" sz="1400">
                        <a:latin typeface=".VnTime"/>
                        <a:ea typeface="Times New Roman"/>
                        <a:cs typeface="Times New Roman"/>
                      </a:endParaRPr>
                    </a:p>
                  </a:txBody>
                  <a:tcPr marL="19050" marR="19050" marT="19050" marB="19050"/>
                </a:tc>
                <a:tc>
                  <a:txBody>
                    <a:bodyPr/>
                    <a:lstStyle/>
                    <a:p>
                      <a:pPr indent="357505" algn="ctr">
                        <a:spcBef>
                          <a:spcPts val="300"/>
                        </a:spcBef>
                        <a:spcAft>
                          <a:spcPts val="300"/>
                        </a:spcAft>
                      </a:pPr>
                      <a:r>
                        <a:rPr lang="en-GB" sz="1400">
                          <a:latin typeface="Times New Roman"/>
                          <a:ea typeface="Times New Roman"/>
                          <a:cs typeface="Times New Roman"/>
                        </a:rPr>
                        <a:t>2</a:t>
                      </a:r>
                      <a:endParaRPr lang="en-US" sz="1400">
                        <a:latin typeface=".VnTime"/>
                        <a:ea typeface="Times New Roman"/>
                        <a:cs typeface="Times New Roman"/>
                      </a:endParaRPr>
                    </a:p>
                  </a:txBody>
                  <a:tcPr marL="19050" marR="19050" marT="19050" marB="19050"/>
                </a:tc>
                <a:tc>
                  <a:txBody>
                    <a:bodyPr/>
                    <a:lstStyle/>
                    <a:p>
                      <a:pPr algn="ctr">
                        <a:spcBef>
                          <a:spcPts val="300"/>
                        </a:spcBef>
                        <a:spcAft>
                          <a:spcPts val="300"/>
                        </a:spcAft>
                      </a:pPr>
                      <a:r>
                        <a:rPr lang="en-GB" sz="1400" dirty="0" smtClean="0">
                          <a:latin typeface="Times New Roman"/>
                          <a:ea typeface="Times New Roman"/>
                          <a:cs typeface="Times New Roman"/>
                        </a:rPr>
                        <a:t>430</a:t>
                      </a:r>
                      <a:endParaRPr lang="en-US" sz="1400" dirty="0">
                        <a:latin typeface=".VnTime"/>
                        <a:ea typeface="Times New Roman"/>
                        <a:cs typeface="Times New Roman"/>
                      </a:endParaRPr>
                    </a:p>
                  </a:txBody>
                  <a:tcPr marL="19050" marR="19050" marT="19050" marB="19050"/>
                </a:tc>
              </a:tr>
              <a:tr h="313970">
                <a:tc>
                  <a:txBody>
                    <a:bodyPr/>
                    <a:lstStyle/>
                    <a:p>
                      <a:pPr algn="ctr">
                        <a:spcBef>
                          <a:spcPts val="300"/>
                        </a:spcBef>
                        <a:spcAft>
                          <a:spcPts val="300"/>
                        </a:spcAft>
                      </a:pPr>
                      <a:r>
                        <a:rPr lang="en-GB" sz="1400">
                          <a:latin typeface="Times New Roman"/>
                          <a:ea typeface="Times New Roman"/>
                          <a:cs typeface="Times New Roman"/>
                        </a:rPr>
                        <a:t>10</a:t>
                      </a:r>
                      <a:endParaRPr lang="en-US" sz="1400">
                        <a:latin typeface=".VnTime"/>
                        <a:ea typeface="Times New Roman"/>
                        <a:cs typeface="Times New Roman"/>
                      </a:endParaRPr>
                    </a:p>
                  </a:txBody>
                  <a:tcPr marL="19050" marR="19050" marT="19050" marB="19050"/>
                </a:tc>
                <a:tc>
                  <a:txBody>
                    <a:bodyPr/>
                    <a:lstStyle/>
                    <a:p>
                      <a:pPr indent="357505" algn="ctr">
                        <a:spcBef>
                          <a:spcPts val="300"/>
                        </a:spcBef>
                        <a:spcAft>
                          <a:spcPts val="300"/>
                        </a:spcAft>
                      </a:pPr>
                      <a:r>
                        <a:rPr lang="en-GB" sz="1400">
                          <a:latin typeface="Times New Roman"/>
                          <a:ea typeface="Times New Roman"/>
                          <a:cs typeface="Times New Roman"/>
                        </a:rPr>
                        <a:t>3</a:t>
                      </a:r>
                      <a:endParaRPr lang="en-US" sz="1400">
                        <a:latin typeface=".VnTime"/>
                        <a:ea typeface="Times New Roman"/>
                        <a:cs typeface="Times New Roman"/>
                      </a:endParaRPr>
                    </a:p>
                  </a:txBody>
                  <a:tcPr marL="19050" marR="19050" marT="19050" marB="19050"/>
                </a:tc>
                <a:tc>
                  <a:txBody>
                    <a:bodyPr/>
                    <a:lstStyle/>
                    <a:p>
                      <a:pPr algn="ctr">
                        <a:spcBef>
                          <a:spcPts val="300"/>
                        </a:spcBef>
                        <a:spcAft>
                          <a:spcPts val="300"/>
                        </a:spcAft>
                      </a:pPr>
                      <a:r>
                        <a:rPr lang="en-GB" sz="1400" dirty="0" smtClean="0">
                          <a:latin typeface="Times New Roman"/>
                          <a:ea typeface="Times New Roman"/>
                          <a:cs typeface="Times New Roman"/>
                        </a:rPr>
                        <a:t>600</a:t>
                      </a:r>
                      <a:endParaRPr lang="en-US" sz="1400" dirty="0">
                        <a:latin typeface=".VnTime"/>
                        <a:ea typeface="Times New Roman"/>
                        <a:cs typeface="Times New Roman"/>
                      </a:endParaRPr>
                    </a:p>
                  </a:txBody>
                  <a:tcPr marL="19050" marR="19050" marT="19050" marB="19050"/>
                </a:tc>
              </a:tr>
              <a:tr h="313970">
                <a:tc>
                  <a:txBody>
                    <a:bodyPr/>
                    <a:lstStyle/>
                    <a:p>
                      <a:pPr algn="ctr">
                        <a:spcBef>
                          <a:spcPts val="300"/>
                        </a:spcBef>
                        <a:spcAft>
                          <a:spcPts val="300"/>
                        </a:spcAft>
                      </a:pPr>
                      <a:r>
                        <a:rPr lang="en-GB" sz="1400">
                          <a:latin typeface="Times New Roman"/>
                          <a:ea typeface="Times New Roman"/>
                          <a:cs typeface="Times New Roman"/>
                        </a:rPr>
                        <a:t>11</a:t>
                      </a:r>
                      <a:endParaRPr lang="en-US" sz="1400">
                        <a:latin typeface=".VnTime"/>
                        <a:ea typeface="Times New Roman"/>
                        <a:cs typeface="Times New Roman"/>
                      </a:endParaRPr>
                    </a:p>
                  </a:txBody>
                  <a:tcPr marL="19050" marR="19050" marT="19050" marB="19050"/>
                </a:tc>
                <a:tc>
                  <a:txBody>
                    <a:bodyPr/>
                    <a:lstStyle/>
                    <a:p>
                      <a:pPr indent="357505" algn="ctr">
                        <a:spcBef>
                          <a:spcPts val="300"/>
                        </a:spcBef>
                        <a:spcAft>
                          <a:spcPts val="300"/>
                        </a:spcAft>
                      </a:pPr>
                      <a:r>
                        <a:rPr lang="en-GB" sz="1400">
                          <a:latin typeface="Times New Roman"/>
                          <a:ea typeface="Times New Roman"/>
                          <a:cs typeface="Times New Roman"/>
                        </a:rPr>
                        <a:t>5</a:t>
                      </a:r>
                      <a:endParaRPr lang="en-US" sz="1400">
                        <a:latin typeface=".VnTime"/>
                        <a:ea typeface="Times New Roman"/>
                        <a:cs typeface="Times New Roman"/>
                      </a:endParaRPr>
                    </a:p>
                  </a:txBody>
                  <a:tcPr marL="19050" marR="19050" marT="19050" marB="19050"/>
                </a:tc>
                <a:tc>
                  <a:txBody>
                    <a:bodyPr/>
                    <a:lstStyle/>
                    <a:p>
                      <a:pPr algn="ctr">
                        <a:spcBef>
                          <a:spcPts val="300"/>
                        </a:spcBef>
                        <a:spcAft>
                          <a:spcPts val="300"/>
                        </a:spcAft>
                      </a:pPr>
                      <a:r>
                        <a:rPr lang="en-GB" sz="1400">
                          <a:latin typeface="Times New Roman"/>
                          <a:ea typeface="Times New Roman"/>
                          <a:cs typeface="Times New Roman"/>
                        </a:rPr>
                        <a:t>900</a:t>
                      </a:r>
                      <a:endParaRPr lang="en-US" sz="1400">
                        <a:latin typeface=".VnTime"/>
                        <a:ea typeface="Times New Roman"/>
                        <a:cs typeface="Times New Roman"/>
                      </a:endParaRPr>
                    </a:p>
                  </a:txBody>
                  <a:tcPr marL="19050" marR="19050" marT="19050" marB="19050"/>
                </a:tc>
              </a:tr>
              <a:tr h="313970">
                <a:tc>
                  <a:txBody>
                    <a:bodyPr/>
                    <a:lstStyle/>
                    <a:p>
                      <a:pPr algn="ctr">
                        <a:spcBef>
                          <a:spcPts val="300"/>
                        </a:spcBef>
                        <a:spcAft>
                          <a:spcPts val="300"/>
                        </a:spcAft>
                      </a:pPr>
                      <a:r>
                        <a:rPr lang="en-GB" sz="1400">
                          <a:latin typeface="Times New Roman"/>
                          <a:ea typeface="Times New Roman"/>
                          <a:cs typeface="Times New Roman"/>
                        </a:rPr>
                        <a:t>12</a:t>
                      </a:r>
                      <a:endParaRPr lang="en-US" sz="1400">
                        <a:latin typeface=".VnTime"/>
                        <a:ea typeface="Times New Roman"/>
                        <a:cs typeface="Times New Roman"/>
                      </a:endParaRPr>
                    </a:p>
                  </a:txBody>
                  <a:tcPr marL="19050" marR="19050" marT="19050" marB="19050"/>
                </a:tc>
                <a:tc>
                  <a:txBody>
                    <a:bodyPr/>
                    <a:lstStyle/>
                    <a:p>
                      <a:pPr indent="357505" algn="ctr">
                        <a:spcBef>
                          <a:spcPts val="300"/>
                        </a:spcBef>
                        <a:spcAft>
                          <a:spcPts val="300"/>
                        </a:spcAft>
                      </a:pPr>
                      <a:r>
                        <a:rPr lang="en-GB" sz="1400">
                          <a:latin typeface="Times New Roman"/>
                          <a:ea typeface="Times New Roman"/>
                          <a:cs typeface="Times New Roman"/>
                        </a:rPr>
                        <a:t>6</a:t>
                      </a:r>
                      <a:endParaRPr lang="en-US" sz="1400">
                        <a:latin typeface=".VnTime"/>
                        <a:ea typeface="Times New Roman"/>
                        <a:cs typeface="Times New Roman"/>
                      </a:endParaRPr>
                    </a:p>
                  </a:txBody>
                  <a:tcPr marL="19050" marR="19050" marT="19050" marB="19050"/>
                </a:tc>
                <a:tc>
                  <a:txBody>
                    <a:bodyPr/>
                    <a:lstStyle/>
                    <a:p>
                      <a:pPr algn="ctr">
                        <a:spcBef>
                          <a:spcPts val="300"/>
                        </a:spcBef>
                        <a:spcAft>
                          <a:spcPts val="300"/>
                        </a:spcAft>
                      </a:pPr>
                      <a:r>
                        <a:rPr lang="en-GB" sz="1400" dirty="0" smtClean="0">
                          <a:latin typeface="Times New Roman"/>
                          <a:ea typeface="Times New Roman"/>
                          <a:cs typeface="Times New Roman"/>
                        </a:rPr>
                        <a:t>1110</a:t>
                      </a:r>
                      <a:endParaRPr lang="en-US" sz="1400" dirty="0">
                        <a:latin typeface=".VnTime"/>
                        <a:ea typeface="Times New Roman"/>
                        <a:cs typeface="Times New Roman"/>
                      </a:endParaRPr>
                    </a:p>
                  </a:txBody>
                  <a:tcPr marL="19050" marR="19050" marT="19050" marB="19050"/>
                </a:tc>
              </a:tr>
              <a:tr h="313970">
                <a:tc gridSpan="2">
                  <a:txBody>
                    <a:bodyPr/>
                    <a:lstStyle/>
                    <a:p>
                      <a:pPr indent="357505">
                        <a:spcBef>
                          <a:spcPts val="300"/>
                        </a:spcBef>
                        <a:spcAft>
                          <a:spcPts val="300"/>
                        </a:spcAft>
                      </a:pPr>
                      <a:endParaRPr lang="en-GB" sz="1400">
                        <a:latin typeface="Times New Roman"/>
                        <a:ea typeface="Times New Roman"/>
                        <a:cs typeface="Times New Roman"/>
                      </a:endParaRPr>
                    </a:p>
                  </a:txBody>
                  <a:tcPr marL="19050" marR="19050" marT="19050" marB="19050"/>
                </a:tc>
                <a:tc hMerge="1">
                  <a:txBody>
                    <a:bodyPr/>
                    <a:lstStyle/>
                    <a:p>
                      <a:endParaRPr lang="en-US"/>
                    </a:p>
                  </a:txBody>
                  <a:tcPr/>
                </a:tc>
                <a:tc>
                  <a:txBody>
                    <a:bodyPr/>
                    <a:lstStyle/>
                    <a:p>
                      <a:pPr algn="ctr">
                        <a:spcBef>
                          <a:spcPts val="300"/>
                        </a:spcBef>
                        <a:spcAft>
                          <a:spcPts val="300"/>
                        </a:spcAft>
                      </a:pPr>
                      <a:r>
                        <a:rPr lang="en-GB" sz="1400" i="1">
                          <a:latin typeface="Times New Roman"/>
                          <a:ea typeface="Times New Roman"/>
                          <a:cs typeface="Times New Roman"/>
                        </a:rPr>
                        <a:t>Theo kết quả đo</a:t>
                      </a:r>
                      <a:endParaRPr lang="en-US" sz="1400">
                        <a:latin typeface=".VnTime"/>
                        <a:ea typeface="Times New Roman"/>
                        <a:cs typeface="Times New Roman"/>
                      </a:endParaRPr>
                    </a:p>
                  </a:txBody>
                  <a:tcPr marL="19050" marR="19050" marT="19050" marB="19050"/>
                </a:tc>
              </a:tr>
              <a:tr h="313970">
                <a:tc>
                  <a:txBody>
                    <a:bodyPr/>
                    <a:lstStyle/>
                    <a:p>
                      <a:pPr algn="ctr">
                        <a:spcBef>
                          <a:spcPts val="300"/>
                        </a:spcBef>
                        <a:spcAft>
                          <a:spcPts val="300"/>
                        </a:spcAft>
                      </a:pPr>
                      <a:r>
                        <a:rPr lang="en-GB" sz="1400">
                          <a:latin typeface="Times New Roman"/>
                          <a:ea typeface="Times New Roman"/>
                          <a:cs typeface="Times New Roman"/>
                        </a:rPr>
                        <a:t>13</a:t>
                      </a:r>
                      <a:endParaRPr lang="en-US" sz="1400">
                        <a:latin typeface=".VnTime"/>
                        <a:ea typeface="Times New Roman"/>
                        <a:cs typeface="Times New Roman"/>
                      </a:endParaRPr>
                    </a:p>
                  </a:txBody>
                  <a:tcPr marL="19050" marR="19050" marT="19050" marB="19050"/>
                </a:tc>
                <a:tc>
                  <a:txBody>
                    <a:bodyPr/>
                    <a:lstStyle/>
                    <a:p>
                      <a:pPr indent="357505">
                        <a:spcBef>
                          <a:spcPts val="300"/>
                        </a:spcBef>
                        <a:spcAft>
                          <a:spcPts val="300"/>
                        </a:spcAft>
                      </a:pPr>
                      <a:r>
                        <a:rPr lang="en-GB" sz="1400">
                          <a:latin typeface="Times New Roman"/>
                          <a:ea typeface="Times New Roman"/>
                          <a:cs typeface="Times New Roman"/>
                        </a:rPr>
                        <a:t>Lớn hơn 6</a:t>
                      </a:r>
                      <a:endParaRPr lang="en-US" sz="1400">
                        <a:latin typeface=".VnTime"/>
                        <a:ea typeface="Times New Roman"/>
                        <a:cs typeface="Times New Roman"/>
                      </a:endParaRPr>
                    </a:p>
                  </a:txBody>
                  <a:tcPr marL="19050" marR="19050" marT="19050" marB="19050"/>
                </a:tc>
                <a:tc>
                  <a:txBody>
                    <a:bodyPr/>
                    <a:lstStyle/>
                    <a:p>
                      <a:pPr algn="ctr">
                        <a:spcBef>
                          <a:spcPts val="300"/>
                        </a:spcBef>
                        <a:spcAft>
                          <a:spcPts val="300"/>
                        </a:spcAft>
                      </a:pPr>
                      <a:r>
                        <a:rPr lang="en-GB" sz="1400">
                          <a:latin typeface="Times New Roman"/>
                          <a:ea typeface="Times New Roman"/>
                          <a:cs typeface="Times New Roman"/>
                        </a:rPr>
                        <a:t>0,0175 % </a:t>
                      </a:r>
                      <a:endParaRPr lang="en-US" sz="1400">
                        <a:latin typeface=".VnTime"/>
                        <a:ea typeface="Times New Roman"/>
                        <a:cs typeface="Times New Roman"/>
                      </a:endParaRPr>
                    </a:p>
                  </a:txBody>
                  <a:tcPr marL="19050" marR="19050" marT="19050" marB="19050"/>
                </a:tc>
              </a:tr>
            </a:tbl>
          </a:graphicData>
        </a:graphic>
      </p:graphicFrame>
      <p:sp>
        <p:nvSpPr>
          <p:cNvPr id="4" name="Date Placeholder 3"/>
          <p:cNvSpPr>
            <a:spLocks noGrp="1"/>
          </p:cNvSpPr>
          <p:nvPr>
            <p:ph type="dt" sz="half" idx="12"/>
          </p:nvPr>
        </p:nvSpPr>
        <p:spPr/>
        <p:txBody>
          <a:bodyPr/>
          <a:lstStyle/>
          <a:p>
            <a:fld id="{6A5CF86B-A3A8-4F60-9071-CE2CA55D57BC}"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29</a:t>
            </a:fld>
            <a:r>
              <a:rPr lang="en-US" smtClean="0"/>
              <a:t>/24</a:t>
            </a:r>
            <a:endParaRPr lang="en-US"/>
          </a:p>
        </p:txBody>
      </p:sp>
      <p:sp>
        <p:nvSpPr>
          <p:cNvPr id="8" name="TextBox 7"/>
          <p:cNvSpPr txBox="1"/>
          <p:nvPr/>
        </p:nvSpPr>
        <p:spPr>
          <a:xfrm>
            <a:off x="7236296" y="3645024"/>
            <a:ext cx="1146468" cy="461665"/>
          </a:xfrm>
          <a:prstGeom prst="rect">
            <a:avLst/>
          </a:prstGeom>
          <a:noFill/>
        </p:spPr>
        <p:txBody>
          <a:bodyPr wrap="none" rtlCol="0">
            <a:spAutoFit/>
          </a:bodyPr>
          <a:lstStyle/>
          <a:p>
            <a:r>
              <a:rPr lang="en-US" sz="2400" b="1" smtClean="0">
                <a:latin typeface="Cambria" pitchFamily="18" charset="0"/>
              </a:rPr>
              <a:t>Bảng 2</a:t>
            </a:r>
            <a:endParaRPr lang="en-US" sz="2400" b="1">
              <a:latin typeface="Cambria"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a:xfrm>
            <a:off x="467544" y="1052736"/>
            <a:ext cx="8280920" cy="4392488"/>
          </a:xfrm>
        </p:spPr>
        <p:txBody>
          <a:bodyPr/>
          <a:lstStyle/>
          <a:p>
            <a:pPr marL="446088" indent="-92075">
              <a:buNone/>
            </a:pPr>
            <a:r>
              <a:rPr lang="en-US" sz="2400" i="1" dirty="0" err="1" smtClean="0">
                <a:solidFill>
                  <a:srgbClr val="FF0066"/>
                </a:solidFill>
                <a:cs typeface="Times New Roman" pitchFamily="18" charset="0"/>
              </a:rPr>
              <a:t>Lưu</a:t>
            </a:r>
            <a:r>
              <a:rPr lang="en-US" sz="2400" i="1" dirty="0" smtClean="0">
                <a:solidFill>
                  <a:srgbClr val="FF0066"/>
                </a:solidFill>
                <a:cs typeface="Times New Roman" pitchFamily="18" charset="0"/>
              </a:rPr>
              <a:t> ý:</a:t>
            </a:r>
            <a:r>
              <a:rPr lang="en-US" sz="2400" i="1" dirty="0" smtClean="0">
                <a:cs typeface="Times New Roman" pitchFamily="18" charset="0"/>
              </a:rPr>
              <a:t> </a:t>
            </a:r>
            <a:r>
              <a:rPr lang="en-US" sz="2400" dirty="0" err="1" smtClean="0">
                <a:cs typeface="Times New Roman" pitchFamily="18" charset="0"/>
              </a:rPr>
              <a:t>Trường</a:t>
            </a:r>
            <a:r>
              <a:rPr lang="en-US" sz="2400" dirty="0" smtClean="0">
                <a:cs typeface="Times New Roman" pitchFamily="18" charset="0"/>
              </a:rPr>
              <a:t> </a:t>
            </a:r>
            <a:r>
              <a:rPr lang="en-US" sz="2400" dirty="0" err="1" smtClean="0">
                <a:cs typeface="Times New Roman" pitchFamily="18" charset="0"/>
              </a:rPr>
              <a:t>hợp</a:t>
            </a:r>
            <a:r>
              <a:rPr lang="en-US" sz="2400" dirty="0" smtClean="0">
                <a:cs typeface="Times New Roman" pitchFamily="18" charset="0"/>
              </a:rPr>
              <a:t> g</a:t>
            </a:r>
            <a:r>
              <a:rPr lang="nl-NL" sz="2400" dirty="0" smtClean="0"/>
              <a:t>iới hạn sai số của phép </a:t>
            </a:r>
            <a:r>
              <a:rPr lang="en-GB" sz="2400" dirty="0" err="1" smtClean="0"/>
              <a:t>đo</a:t>
            </a:r>
            <a:r>
              <a:rPr lang="en-GB" sz="2400" dirty="0" smtClean="0"/>
              <a:t> </a:t>
            </a:r>
            <a:r>
              <a:rPr lang="en-GB" sz="2400" dirty="0" err="1" smtClean="0"/>
              <a:t>khối</a:t>
            </a:r>
            <a:r>
              <a:rPr lang="en-GB" sz="2400" dirty="0" smtClean="0"/>
              <a:t> </a:t>
            </a:r>
            <a:r>
              <a:rPr lang="en-GB" sz="2400" dirty="0" err="1" smtClean="0"/>
              <a:t>lượng</a:t>
            </a:r>
            <a:r>
              <a:rPr lang="en-GB" sz="2400" dirty="0" smtClean="0"/>
              <a:t> </a:t>
            </a:r>
            <a:r>
              <a:rPr lang="en-GB" sz="2400" dirty="0" err="1" smtClean="0"/>
              <a:t>vàng</a:t>
            </a:r>
            <a:r>
              <a:rPr lang="en-GB" sz="2400" dirty="0" smtClean="0"/>
              <a:t> </a:t>
            </a:r>
            <a:r>
              <a:rPr lang="en-GB" sz="2400" i="1" dirty="0" smtClean="0"/>
              <a:t>(m) </a:t>
            </a:r>
            <a:r>
              <a:rPr lang="en-GB" sz="2400" dirty="0" err="1" smtClean="0"/>
              <a:t>không</a:t>
            </a:r>
            <a:r>
              <a:rPr lang="en-GB" sz="2400" dirty="0" smtClean="0"/>
              <a:t> </a:t>
            </a:r>
            <a:r>
              <a:rPr lang="en-GB" sz="2400" dirty="0" err="1" smtClean="0"/>
              <a:t>quy</a:t>
            </a:r>
            <a:r>
              <a:rPr lang="en-GB" sz="2400" dirty="0" smtClean="0"/>
              <a:t> </a:t>
            </a:r>
            <a:r>
              <a:rPr lang="en-GB" sz="2400" dirty="0" err="1" smtClean="0"/>
              <a:t>định</a:t>
            </a:r>
            <a:r>
              <a:rPr lang="en-GB" sz="2400" dirty="0" smtClean="0"/>
              <a:t> </a:t>
            </a:r>
            <a:r>
              <a:rPr lang="en-GB" sz="2400" dirty="0" err="1" smtClean="0"/>
              <a:t>cụ</a:t>
            </a:r>
            <a:r>
              <a:rPr lang="en-GB" sz="2400" dirty="0" smtClean="0"/>
              <a:t> </a:t>
            </a:r>
            <a:r>
              <a:rPr lang="en-GB" sz="2400" dirty="0" err="1" smtClean="0"/>
              <a:t>thể</a:t>
            </a:r>
            <a:r>
              <a:rPr lang="en-GB" sz="2400" dirty="0" smtClean="0"/>
              <a:t> </a:t>
            </a:r>
            <a:r>
              <a:rPr lang="en-GB" sz="2400" dirty="0" err="1" smtClean="0"/>
              <a:t>tại</a:t>
            </a:r>
            <a:r>
              <a:rPr lang="en-GB" sz="2400" dirty="0" smtClean="0"/>
              <a:t> </a:t>
            </a:r>
            <a:r>
              <a:rPr lang="en-GB" sz="2400" b="1" dirty="0" err="1" smtClean="0"/>
              <a:t>Bảng</a:t>
            </a:r>
            <a:r>
              <a:rPr lang="en-GB" sz="2400" b="1" dirty="0" smtClean="0"/>
              <a:t> 2</a:t>
            </a:r>
            <a:r>
              <a:rPr lang="en-GB" sz="2400" dirty="0" smtClean="0"/>
              <a:t> </a:t>
            </a:r>
            <a:r>
              <a:rPr lang="en-GB" sz="2400" dirty="0" err="1" smtClean="0"/>
              <a:t>được</a:t>
            </a:r>
            <a:r>
              <a:rPr lang="en-GB" sz="2400" dirty="0" smtClean="0"/>
              <a:t> </a:t>
            </a:r>
            <a:r>
              <a:rPr lang="en-GB" sz="2400" dirty="0" err="1" smtClean="0"/>
              <a:t>xác</a:t>
            </a:r>
            <a:r>
              <a:rPr lang="en-GB" sz="2400" dirty="0" smtClean="0"/>
              <a:t> </a:t>
            </a:r>
            <a:r>
              <a:rPr lang="en-GB" sz="2400" dirty="0" err="1" smtClean="0"/>
              <a:t>định</a:t>
            </a:r>
            <a:r>
              <a:rPr lang="en-GB" sz="2400" dirty="0" smtClean="0"/>
              <a:t> </a:t>
            </a:r>
            <a:r>
              <a:rPr lang="en-GB" sz="2400" dirty="0" err="1" smtClean="0"/>
              <a:t>như</a:t>
            </a:r>
            <a:r>
              <a:rPr lang="en-GB" sz="2400" dirty="0" smtClean="0"/>
              <a:t> </a:t>
            </a:r>
            <a:r>
              <a:rPr lang="en-GB" sz="2400" dirty="0" err="1" smtClean="0"/>
              <a:t>sau</a:t>
            </a:r>
            <a:r>
              <a:rPr lang="en-GB" sz="2400" dirty="0" smtClean="0"/>
              <a:t>:</a:t>
            </a:r>
            <a:endParaRPr lang="en-US" sz="2400" i="1" dirty="0" smtClean="0">
              <a:cs typeface="Times New Roman" pitchFamily="18" charset="0"/>
            </a:endParaRPr>
          </a:p>
          <a:p>
            <a:r>
              <a:rPr lang="en-GB" sz="2400" dirty="0" err="1" smtClean="0"/>
              <a:t>Đối</a:t>
            </a:r>
            <a:r>
              <a:rPr lang="en-GB" sz="2400" dirty="0" smtClean="0"/>
              <a:t> </a:t>
            </a:r>
            <a:r>
              <a:rPr lang="en-GB" sz="2400" dirty="0" err="1" smtClean="0"/>
              <a:t>với</a:t>
            </a:r>
            <a:r>
              <a:rPr lang="en-GB" sz="2400" dirty="0" smtClean="0"/>
              <a:t> </a:t>
            </a:r>
            <a:r>
              <a:rPr lang="en-GB" sz="2400" i="1" dirty="0" smtClean="0"/>
              <a:t>m </a:t>
            </a:r>
            <a:r>
              <a:rPr lang="en-GB" sz="2400" dirty="0" smtClean="0"/>
              <a:t>&lt; 30 g, </a:t>
            </a:r>
            <a:r>
              <a:rPr lang="en-GB" sz="2400" dirty="0" err="1" smtClean="0"/>
              <a:t>giới</a:t>
            </a:r>
            <a:r>
              <a:rPr lang="en-GB" sz="2400" dirty="0" smtClean="0"/>
              <a:t> </a:t>
            </a:r>
            <a:r>
              <a:rPr lang="en-GB" sz="2400" dirty="0" err="1" smtClean="0"/>
              <a:t>hạn</a:t>
            </a:r>
            <a:r>
              <a:rPr lang="en-GB" sz="2400" dirty="0" smtClean="0"/>
              <a:t> s</a:t>
            </a:r>
            <a:r>
              <a:rPr lang="nl-NL" sz="2400" dirty="0" smtClean="0"/>
              <a:t>ai số </a:t>
            </a:r>
            <a:r>
              <a:rPr lang="en-GB" sz="2400" i="1" dirty="0" smtClean="0"/>
              <a:t>(S) </a:t>
            </a:r>
            <a:r>
              <a:rPr lang="en-GB" sz="2400" dirty="0" err="1" smtClean="0"/>
              <a:t>được</a:t>
            </a:r>
            <a:r>
              <a:rPr lang="en-GB" sz="2400" dirty="0" smtClean="0"/>
              <a:t> </a:t>
            </a:r>
            <a:r>
              <a:rPr lang="en-GB" sz="2400" dirty="0" err="1" smtClean="0"/>
              <a:t>tính</a:t>
            </a:r>
            <a:r>
              <a:rPr lang="en-GB" sz="2400" dirty="0" smtClean="0"/>
              <a:t> </a:t>
            </a:r>
            <a:r>
              <a:rPr lang="en-GB" sz="2400" dirty="0" err="1" smtClean="0"/>
              <a:t>theo</a:t>
            </a:r>
            <a:r>
              <a:rPr lang="en-GB" sz="2400" dirty="0" smtClean="0"/>
              <a:t> </a:t>
            </a:r>
            <a:r>
              <a:rPr lang="en-GB" sz="2400" dirty="0" err="1" smtClean="0"/>
              <a:t>công</a:t>
            </a:r>
            <a:r>
              <a:rPr lang="en-GB" sz="2400" dirty="0" smtClean="0"/>
              <a:t> </a:t>
            </a:r>
            <a:r>
              <a:rPr lang="en-GB" sz="2400" dirty="0" err="1" smtClean="0"/>
              <a:t>thức</a:t>
            </a:r>
            <a:r>
              <a:rPr lang="en-GB" sz="2400" dirty="0" smtClean="0"/>
              <a:t> </a:t>
            </a:r>
            <a:r>
              <a:rPr lang="en-GB" sz="2400" dirty="0" err="1" smtClean="0"/>
              <a:t>sau</a:t>
            </a:r>
            <a:r>
              <a:rPr lang="en-GB" sz="2400" dirty="0" smtClean="0"/>
              <a:t> </a:t>
            </a:r>
            <a:r>
              <a:rPr lang="en-GB" sz="2400" dirty="0" err="1" smtClean="0"/>
              <a:t>đây</a:t>
            </a:r>
            <a:r>
              <a:rPr lang="en-GB" sz="2400" dirty="0" smtClean="0"/>
              <a:t> </a:t>
            </a:r>
            <a:r>
              <a:rPr lang="en-GB" sz="2400" dirty="0" err="1" smtClean="0"/>
              <a:t>và</a:t>
            </a:r>
            <a:r>
              <a:rPr lang="en-GB" sz="2400" dirty="0" smtClean="0"/>
              <a:t> </a:t>
            </a:r>
            <a:r>
              <a:rPr lang="en-GB" sz="2400" dirty="0" err="1" smtClean="0"/>
              <a:t>được</a:t>
            </a:r>
            <a:r>
              <a:rPr lang="en-GB" sz="2400" dirty="0" smtClean="0"/>
              <a:t> </a:t>
            </a:r>
            <a:r>
              <a:rPr lang="en-GB" sz="2400" dirty="0" err="1" smtClean="0"/>
              <a:t>làm</a:t>
            </a:r>
            <a:r>
              <a:rPr lang="en-GB" sz="2400" dirty="0" smtClean="0"/>
              <a:t> </a:t>
            </a:r>
            <a:r>
              <a:rPr lang="en-GB" sz="2400" dirty="0" err="1" smtClean="0"/>
              <a:t>tròn</a:t>
            </a:r>
            <a:r>
              <a:rPr lang="en-GB" sz="2400" dirty="0" smtClean="0"/>
              <a:t> </a:t>
            </a:r>
            <a:r>
              <a:rPr lang="en-GB" sz="2400" dirty="0" err="1" smtClean="0"/>
              <a:t>đến</a:t>
            </a:r>
            <a:r>
              <a:rPr lang="en-GB" sz="2400" dirty="0" smtClean="0"/>
              <a:t> </a:t>
            </a:r>
            <a:r>
              <a:rPr lang="en-GB" sz="2400" dirty="0" err="1" smtClean="0"/>
              <a:t>một</a:t>
            </a:r>
            <a:r>
              <a:rPr lang="en-GB" sz="2400" dirty="0" smtClean="0"/>
              <a:t> (01) </a:t>
            </a:r>
            <a:r>
              <a:rPr lang="en-GB" sz="2400" dirty="0" err="1" smtClean="0"/>
              <a:t>giá</a:t>
            </a:r>
            <a:r>
              <a:rPr lang="en-GB" sz="2400" dirty="0" smtClean="0"/>
              <a:t> </a:t>
            </a:r>
            <a:r>
              <a:rPr lang="en-GB" sz="2400" dirty="0" err="1" smtClean="0"/>
              <a:t>trị</a:t>
            </a:r>
            <a:r>
              <a:rPr lang="en-GB" sz="2400" dirty="0" smtClean="0"/>
              <a:t> </a:t>
            </a:r>
            <a:r>
              <a:rPr lang="en-GB" sz="2400" dirty="0" err="1" smtClean="0"/>
              <a:t>độ</a:t>
            </a:r>
            <a:r>
              <a:rPr lang="en-GB" sz="2400" dirty="0" smtClean="0"/>
              <a:t> </a:t>
            </a:r>
            <a:r>
              <a:rPr lang="en-GB" sz="2400" dirty="0" err="1" smtClean="0"/>
              <a:t>chia</a:t>
            </a:r>
            <a:r>
              <a:rPr lang="en-GB" sz="2400" dirty="0" smtClean="0"/>
              <a:t> </a:t>
            </a:r>
            <a:r>
              <a:rPr lang="en-GB" sz="2400" dirty="0" err="1" smtClean="0"/>
              <a:t>kiểm</a:t>
            </a:r>
            <a:r>
              <a:rPr lang="en-GB" sz="2400" dirty="0" smtClean="0"/>
              <a:t> (e) </a:t>
            </a:r>
            <a:r>
              <a:rPr lang="en-GB" sz="2400" dirty="0" err="1" smtClean="0"/>
              <a:t>của</a:t>
            </a:r>
            <a:r>
              <a:rPr lang="en-GB" sz="2400" dirty="0" smtClean="0"/>
              <a:t> </a:t>
            </a:r>
            <a:r>
              <a:rPr lang="en-GB" sz="2400" dirty="0" err="1" smtClean="0"/>
              <a:t>cân</a:t>
            </a:r>
            <a:r>
              <a:rPr lang="en-GB" sz="2400" dirty="0" smtClean="0"/>
              <a:t> </a:t>
            </a:r>
            <a:r>
              <a:rPr lang="en-GB" sz="2400" dirty="0" err="1" smtClean="0"/>
              <a:t>được</a:t>
            </a:r>
            <a:r>
              <a:rPr lang="en-GB" sz="2400" dirty="0" smtClean="0"/>
              <a:t> </a:t>
            </a:r>
            <a:r>
              <a:rPr lang="en-GB" sz="2400" dirty="0" err="1" smtClean="0"/>
              <a:t>sử</a:t>
            </a:r>
            <a:r>
              <a:rPr lang="en-GB" sz="2400" dirty="0" smtClean="0"/>
              <a:t> </a:t>
            </a:r>
            <a:r>
              <a:rPr lang="en-GB" sz="2400" dirty="0" err="1" smtClean="0"/>
              <a:t>dụng</a:t>
            </a:r>
            <a:r>
              <a:rPr lang="en-GB" sz="2400" dirty="0" smtClean="0"/>
              <a:t>.</a:t>
            </a:r>
            <a:endParaRPr lang="en-US" sz="2400" dirty="0" smtClean="0"/>
          </a:p>
          <a:p>
            <a:pPr algn="ctr">
              <a:buNone/>
            </a:pPr>
            <a:r>
              <a:rPr lang="en-GB" sz="2400" dirty="0" smtClean="0">
                <a:solidFill>
                  <a:schemeClr val="tx2"/>
                </a:solidFill>
              </a:rPr>
              <a:t>𝑆= (13 : 30) ∗ 𝑚</a:t>
            </a:r>
            <a:endParaRPr lang="en-US" sz="2400" dirty="0" smtClean="0">
              <a:solidFill>
                <a:schemeClr val="tx2"/>
              </a:solidFill>
            </a:endParaRPr>
          </a:p>
          <a:p>
            <a:pPr>
              <a:buNone/>
            </a:pPr>
            <a:r>
              <a:rPr lang="en-GB" sz="2400" b="1" i="1" dirty="0" err="1" smtClean="0"/>
              <a:t>Vd</a:t>
            </a:r>
            <a:r>
              <a:rPr lang="en-GB" sz="2400" b="1" i="1" dirty="0" smtClean="0"/>
              <a:t>: </a:t>
            </a:r>
            <a:r>
              <a:rPr lang="en-GB" sz="2400" dirty="0" err="1" smtClean="0"/>
              <a:t>Kết</a:t>
            </a:r>
            <a:r>
              <a:rPr lang="en-GB" sz="2400" dirty="0" smtClean="0"/>
              <a:t> </a:t>
            </a:r>
            <a:r>
              <a:rPr lang="en-GB" sz="2400" dirty="0" err="1" smtClean="0"/>
              <a:t>quả</a:t>
            </a:r>
            <a:r>
              <a:rPr lang="en-GB" sz="2400" dirty="0" smtClean="0"/>
              <a:t> </a:t>
            </a:r>
            <a:r>
              <a:rPr lang="en-GB" sz="2400" dirty="0" err="1" smtClean="0"/>
              <a:t>phép</a:t>
            </a:r>
            <a:r>
              <a:rPr lang="en-GB" sz="2400" dirty="0" smtClean="0"/>
              <a:t> </a:t>
            </a:r>
            <a:r>
              <a:rPr lang="en-GB" sz="2400" dirty="0" err="1" smtClean="0"/>
              <a:t>đo</a:t>
            </a:r>
            <a:r>
              <a:rPr lang="en-GB" sz="2400" dirty="0" smtClean="0"/>
              <a:t> </a:t>
            </a:r>
            <a:r>
              <a:rPr lang="en-GB" sz="2400" dirty="0" err="1" smtClean="0"/>
              <a:t>khối</a:t>
            </a:r>
            <a:r>
              <a:rPr lang="en-GB" sz="2400" dirty="0" smtClean="0"/>
              <a:t> </a:t>
            </a:r>
            <a:r>
              <a:rPr lang="en-GB" sz="2400" dirty="0" err="1" smtClean="0"/>
              <a:t>lượng</a:t>
            </a:r>
            <a:r>
              <a:rPr lang="en-GB" sz="2400" dirty="0" smtClean="0"/>
              <a:t> </a:t>
            </a:r>
            <a:r>
              <a:rPr lang="en-GB" sz="2400" dirty="0" err="1" smtClean="0"/>
              <a:t>của</a:t>
            </a:r>
            <a:r>
              <a:rPr lang="en-GB" sz="2400" dirty="0" smtClean="0"/>
              <a:t> </a:t>
            </a:r>
            <a:r>
              <a:rPr lang="en-GB" sz="2400" dirty="0" err="1" smtClean="0"/>
              <a:t>một</a:t>
            </a:r>
            <a:r>
              <a:rPr lang="en-GB" sz="2400" dirty="0" smtClean="0"/>
              <a:t> </a:t>
            </a:r>
            <a:r>
              <a:rPr lang="en-GB" sz="2400" dirty="0" err="1" smtClean="0"/>
              <a:t>chiếc</a:t>
            </a:r>
            <a:r>
              <a:rPr lang="en-GB" sz="2400" dirty="0" smtClean="0"/>
              <a:t> </a:t>
            </a:r>
            <a:r>
              <a:rPr lang="en-GB" sz="2400" dirty="0" err="1" smtClean="0"/>
              <a:t>nhẫn</a:t>
            </a:r>
            <a:r>
              <a:rPr lang="en-GB" sz="2400" dirty="0" smtClean="0"/>
              <a:t> </a:t>
            </a:r>
            <a:r>
              <a:rPr lang="en-GB" sz="2400" dirty="0" err="1" smtClean="0"/>
              <a:t>bằng</a:t>
            </a:r>
            <a:r>
              <a:rPr lang="en-GB" sz="2400" dirty="0" smtClean="0"/>
              <a:t> </a:t>
            </a:r>
            <a:r>
              <a:rPr lang="en-GB" sz="2400" dirty="0" err="1" smtClean="0"/>
              <a:t>vàng</a:t>
            </a:r>
            <a:r>
              <a:rPr lang="en-GB" sz="2400" dirty="0" smtClean="0"/>
              <a:t> </a:t>
            </a:r>
            <a:r>
              <a:rPr lang="en-GB" sz="2400" dirty="0" err="1" smtClean="0"/>
              <a:t>là</a:t>
            </a:r>
            <a:r>
              <a:rPr lang="en-GB" sz="2400" dirty="0" smtClean="0"/>
              <a:t> 7,5 g (2 </a:t>
            </a:r>
            <a:r>
              <a:rPr lang="en-GB" sz="2400" dirty="0" err="1" smtClean="0"/>
              <a:t>chỉ</a:t>
            </a:r>
            <a:r>
              <a:rPr lang="en-GB" sz="2400" dirty="0" smtClean="0"/>
              <a:t>) </a:t>
            </a:r>
            <a:r>
              <a:rPr lang="en-GB" sz="2400" dirty="0" err="1" smtClean="0"/>
              <a:t>khi</a:t>
            </a:r>
            <a:r>
              <a:rPr lang="en-GB" sz="2400" dirty="0" smtClean="0"/>
              <a:t> </a:t>
            </a:r>
            <a:r>
              <a:rPr lang="en-GB" sz="2400" dirty="0" err="1" smtClean="0"/>
              <a:t>sử</a:t>
            </a:r>
            <a:r>
              <a:rPr lang="en-GB" sz="2400" dirty="0" smtClean="0"/>
              <a:t> </a:t>
            </a:r>
            <a:r>
              <a:rPr lang="en-GB" sz="2400" dirty="0" err="1" smtClean="0"/>
              <a:t>dụng</a:t>
            </a:r>
            <a:r>
              <a:rPr lang="en-GB" sz="2400" dirty="0" smtClean="0"/>
              <a:t> </a:t>
            </a:r>
            <a:r>
              <a:rPr lang="en-GB" sz="2400" dirty="0" err="1" smtClean="0"/>
              <a:t>cân</a:t>
            </a:r>
            <a:r>
              <a:rPr lang="en-GB" sz="2400" dirty="0" smtClean="0"/>
              <a:t> </a:t>
            </a:r>
            <a:r>
              <a:rPr lang="en-GB" sz="2400" dirty="0" err="1" smtClean="0"/>
              <a:t>có</a:t>
            </a:r>
            <a:r>
              <a:rPr lang="en-GB" sz="2400" dirty="0" smtClean="0"/>
              <a:t> e = 1 mg, </a:t>
            </a:r>
            <a:r>
              <a:rPr lang="en-GB" sz="2400" dirty="0" err="1" smtClean="0"/>
              <a:t>giới</a:t>
            </a:r>
            <a:r>
              <a:rPr lang="en-GB" sz="2400" dirty="0" smtClean="0"/>
              <a:t> </a:t>
            </a:r>
            <a:r>
              <a:rPr lang="en-GB" sz="2400" dirty="0" err="1" smtClean="0"/>
              <a:t>hạn</a:t>
            </a:r>
            <a:r>
              <a:rPr lang="en-GB" sz="2400" dirty="0" smtClean="0"/>
              <a:t> s</a:t>
            </a:r>
            <a:r>
              <a:rPr lang="nl-NL" sz="2400" dirty="0" smtClean="0"/>
              <a:t>ai số </a:t>
            </a:r>
            <a:r>
              <a:rPr lang="en-GB" sz="2400" i="1" dirty="0" smtClean="0"/>
              <a:t>(S)</a:t>
            </a:r>
            <a:r>
              <a:rPr lang="en-GB" sz="2400" dirty="0" smtClean="0"/>
              <a:t> </a:t>
            </a:r>
            <a:r>
              <a:rPr lang="en-GB" sz="2400" dirty="0" err="1" smtClean="0"/>
              <a:t>là</a:t>
            </a:r>
            <a:r>
              <a:rPr lang="en-GB" sz="2400" dirty="0" smtClean="0"/>
              <a:t>: </a:t>
            </a:r>
          </a:p>
          <a:p>
            <a:pPr algn="ctr">
              <a:buNone/>
            </a:pPr>
            <a:r>
              <a:rPr lang="en-GB" sz="2400" dirty="0" smtClean="0">
                <a:solidFill>
                  <a:schemeClr val="tx2"/>
                </a:solidFill>
              </a:rPr>
              <a:t>S = [(13 : 30) ∗ 7,5]mg  ~ 3mg</a:t>
            </a:r>
            <a:endParaRPr lang="en-US" sz="2400" dirty="0" smtClean="0">
              <a:solidFill>
                <a:schemeClr val="tx2"/>
              </a:solidFill>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a:xfrm>
            <a:off x="467544" y="1268760"/>
            <a:ext cx="8280920" cy="5040560"/>
          </a:xfrm>
        </p:spPr>
        <p:txBody>
          <a:bodyPr/>
          <a:lstStyle/>
          <a:p>
            <a:r>
              <a:rPr lang="en-GB" sz="2400" smtClean="0"/>
              <a:t>Đối với  30 g &lt; </a:t>
            </a:r>
            <a:r>
              <a:rPr lang="en-GB" sz="2400" i="1" smtClean="0"/>
              <a:t>m </a:t>
            </a:r>
            <a:r>
              <a:rPr lang="en-GB" sz="2400" smtClean="0"/>
              <a:t>&lt; 6000 g, giới hạn s</a:t>
            </a:r>
            <a:r>
              <a:rPr lang="nl-NL" sz="2400" smtClean="0"/>
              <a:t>ai số </a:t>
            </a:r>
            <a:r>
              <a:rPr lang="en-GB" sz="2400" i="1" smtClean="0"/>
              <a:t>(S) </a:t>
            </a:r>
            <a:r>
              <a:rPr lang="en-GB" sz="2400" smtClean="0"/>
              <a:t>được tính theo theo công thức sau đây và được làm tròn đến một (01) giá trị độ chia kiểm (e) của cân được sử dụng:</a:t>
            </a:r>
          </a:p>
          <a:p>
            <a:pPr>
              <a:buNone/>
            </a:pPr>
            <a:endParaRPr lang="en-GB" sz="2400" smtClean="0"/>
          </a:p>
          <a:p>
            <a:pPr>
              <a:buNone/>
            </a:pPr>
            <a:endParaRPr lang="en-GB" sz="2400" smtClean="0"/>
          </a:p>
          <a:p>
            <a:pPr>
              <a:buNone/>
            </a:pPr>
            <a:r>
              <a:rPr lang="en-GB" sz="2400" i="1" smtClean="0"/>
              <a:t>Trong công thức trên:</a:t>
            </a:r>
            <a:endParaRPr lang="en-US" sz="2400" smtClean="0"/>
          </a:p>
          <a:p>
            <a:pPr>
              <a:buNone/>
            </a:pPr>
            <a:r>
              <a:rPr lang="en-GB" sz="2400" i="1" smtClean="0"/>
              <a:t>S</a:t>
            </a:r>
            <a:r>
              <a:rPr lang="en-GB" sz="2400" smtClean="0"/>
              <a:t>: sai số cho phép lớn nhất;</a:t>
            </a:r>
            <a:endParaRPr lang="en-US" sz="2400" smtClean="0"/>
          </a:p>
          <a:p>
            <a:pPr>
              <a:buNone/>
            </a:pPr>
            <a:r>
              <a:rPr lang="en-GB" sz="2400" i="1" smtClean="0"/>
              <a:t>m</a:t>
            </a:r>
            <a:r>
              <a:rPr lang="en-GB" sz="2400" smtClean="0"/>
              <a:t>: khối lượng vàng;</a:t>
            </a:r>
            <a:endParaRPr lang="en-US" sz="2400" smtClean="0"/>
          </a:p>
          <a:p>
            <a:pPr>
              <a:buNone/>
            </a:pPr>
            <a:r>
              <a:rPr lang="en-GB" sz="2400" i="1" smtClean="0"/>
              <a:t>m</a:t>
            </a:r>
            <a:r>
              <a:rPr lang="en-GB" sz="2400" i="1" baseline="-25000" smtClean="0"/>
              <a:t>i</a:t>
            </a:r>
            <a:r>
              <a:rPr lang="en-GB" sz="2400" i="1" smtClean="0"/>
              <a:t>, m</a:t>
            </a:r>
            <a:r>
              <a:rPr lang="en-GB" sz="2400" i="1" baseline="-25000" smtClean="0"/>
              <a:t>i+1</a:t>
            </a:r>
            <a:r>
              <a:rPr lang="en-GB" sz="2400" smtClean="0"/>
              <a:t>: hai giá trị khối lượng vàng liền kề với số thứ tự </a:t>
            </a:r>
            <a:r>
              <a:rPr lang="en-GB" sz="2400" i="1" smtClean="0"/>
              <a:t>i </a:t>
            </a:r>
            <a:r>
              <a:rPr lang="en-GB" sz="2400" smtClean="0"/>
              <a:t>và</a:t>
            </a:r>
            <a:r>
              <a:rPr lang="en-GB" sz="2400" i="1" smtClean="0"/>
              <a:t> i+1 </a:t>
            </a:r>
            <a:r>
              <a:rPr lang="en-GB" sz="2400" smtClean="0"/>
              <a:t>trong Bảng 2 bảo đảm điều kiện </a:t>
            </a:r>
            <a:r>
              <a:rPr lang="en-GB" sz="2400" i="1" smtClean="0"/>
              <a:t>m</a:t>
            </a:r>
            <a:r>
              <a:rPr lang="en-GB" sz="2400" i="1" baseline="-25000" smtClean="0"/>
              <a:t>i</a:t>
            </a:r>
            <a:r>
              <a:rPr lang="en-GB" sz="2400" i="1" smtClean="0"/>
              <a:t> &lt; m &lt; m</a:t>
            </a:r>
            <a:r>
              <a:rPr lang="en-GB" sz="2400" i="1" baseline="-25000" smtClean="0"/>
              <a:t>i+1</a:t>
            </a:r>
            <a:endParaRPr lang="en-US" sz="2400" i="1" baseline="-25000" smtClean="0"/>
          </a:p>
          <a:p>
            <a:pPr>
              <a:buNone/>
            </a:pPr>
            <a:r>
              <a:rPr lang="en-GB" sz="2400" i="1" smtClean="0"/>
              <a:t>S</a:t>
            </a:r>
            <a:r>
              <a:rPr lang="en-GB" sz="2400" i="1" baseline="-25000" smtClean="0"/>
              <a:t>i</a:t>
            </a:r>
            <a:r>
              <a:rPr lang="en-GB" sz="2400" i="1" smtClean="0"/>
              <a:t>, S</a:t>
            </a:r>
            <a:r>
              <a:rPr lang="en-GB" sz="2400" i="1" baseline="-25000" smtClean="0"/>
              <a:t>i+1 </a:t>
            </a:r>
            <a:r>
              <a:rPr lang="en-GB" sz="2400" smtClean="0"/>
              <a:t>: giới hạn sai số trong Bảng 2 tương ứng với </a:t>
            </a:r>
            <a:r>
              <a:rPr lang="en-GB" sz="2400" i="1" smtClean="0"/>
              <a:t>m</a:t>
            </a:r>
            <a:r>
              <a:rPr lang="en-GB" sz="2400" i="1" baseline="-25000" smtClean="0"/>
              <a:t>i</a:t>
            </a:r>
            <a:r>
              <a:rPr lang="en-GB" sz="2400" i="1" smtClean="0"/>
              <a:t>, m</a:t>
            </a:r>
            <a:r>
              <a:rPr lang="en-GB" sz="2400" i="1" baseline="-25000" smtClean="0"/>
              <a:t>i+1</a:t>
            </a:r>
            <a:endParaRPr lang="en-US" sz="2400" i="1" smtClean="0"/>
          </a:p>
          <a:p>
            <a:endParaRPr lang="en-US" sz="2400" smtClean="0"/>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31</a:t>
            </a:fld>
            <a:endParaRPr lang="en-US"/>
          </a:p>
        </p:txBody>
      </p:sp>
      <p:pic>
        <p:nvPicPr>
          <p:cNvPr id="2050"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131840" y="2420888"/>
            <a:ext cx="2808312" cy="10801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a:xfrm>
            <a:off x="467544" y="1268760"/>
            <a:ext cx="8280920" cy="3168352"/>
          </a:xfrm>
        </p:spPr>
        <p:txBody>
          <a:bodyPr/>
          <a:lstStyle/>
          <a:p>
            <a:pPr>
              <a:buNone/>
            </a:pPr>
            <a:r>
              <a:rPr lang="en-GB" sz="2400" b="1" i="1" smtClean="0"/>
              <a:t>Vd</a:t>
            </a:r>
            <a:r>
              <a:rPr lang="en-GB" sz="2400" b="1" smtClean="0"/>
              <a:t>: </a:t>
            </a:r>
            <a:endParaRPr lang="en-US" sz="2400" smtClean="0"/>
          </a:p>
          <a:p>
            <a:pPr marL="182563" indent="354013">
              <a:buNone/>
            </a:pPr>
            <a:r>
              <a:rPr lang="en-GB" sz="2400" smtClean="0"/>
              <a:t>Kết quả phép đo khối lượng của một chiếc vòng bằng vàng là 86 g (</a:t>
            </a:r>
            <a:r>
              <a:rPr lang="en-GB" sz="2400" i="1" smtClean="0"/>
              <a:t>m</a:t>
            </a:r>
            <a:r>
              <a:rPr lang="en-GB" sz="2400" smtClean="0"/>
              <a:t> = 86 g) khi sử dụng cân có e = 1 mg, từ Bảng 2, ta thấy 50 g &lt; 86 g &lt; 100 g. </a:t>
            </a:r>
            <a:endParaRPr lang="en-US" sz="2400" smtClean="0"/>
          </a:p>
          <a:p>
            <a:pPr marL="182563" indent="354013">
              <a:buNone/>
            </a:pPr>
            <a:r>
              <a:rPr lang="en-GB" sz="2400" smtClean="0"/>
              <a:t>Vì vậy: </a:t>
            </a:r>
          </a:p>
          <a:p>
            <a:pPr marL="182563" indent="354013">
              <a:buNone/>
            </a:pPr>
            <a:r>
              <a:rPr lang="en-GB" sz="2400" i="1" smtClean="0"/>
              <a:t>m</a:t>
            </a:r>
            <a:r>
              <a:rPr lang="en-GB" sz="2400" i="1" baseline="-25000" smtClean="0"/>
              <a:t>i </a:t>
            </a:r>
            <a:r>
              <a:rPr lang="en-GB" sz="2400" i="1" smtClean="0"/>
              <a:t> = 50g , m</a:t>
            </a:r>
            <a:r>
              <a:rPr lang="en-GB" sz="2400" i="1" baseline="-25000" smtClean="0"/>
              <a:t>i+1</a:t>
            </a:r>
            <a:r>
              <a:rPr lang="en-GB" sz="2400" i="1" smtClean="0"/>
              <a:t> = 100g; S</a:t>
            </a:r>
            <a:r>
              <a:rPr lang="en-GB" sz="2400" i="1" baseline="-25000" smtClean="0"/>
              <a:t>i </a:t>
            </a:r>
            <a:r>
              <a:rPr lang="en-GB" sz="2400" i="1" smtClean="0"/>
              <a:t>= 17g, S</a:t>
            </a:r>
            <a:r>
              <a:rPr lang="en-GB" sz="2400" i="1" baseline="-25000" smtClean="0"/>
              <a:t>i+1  </a:t>
            </a:r>
            <a:r>
              <a:rPr lang="en-GB" sz="2400" i="1" smtClean="0"/>
              <a:t>= 30g</a:t>
            </a:r>
            <a:endParaRPr lang="en-US" sz="2400" smtClean="0"/>
          </a:p>
          <a:p>
            <a:pPr>
              <a:buNone/>
            </a:pPr>
            <a:r>
              <a:rPr lang="nl-NL" sz="2400" smtClean="0"/>
              <a:t> Giới hạn sai số </a:t>
            </a:r>
            <a:r>
              <a:rPr lang="en-GB" sz="2400" i="1" smtClean="0"/>
              <a:t>(S)</a:t>
            </a:r>
            <a:r>
              <a:rPr lang="en-GB" sz="2400" smtClean="0"/>
              <a:t> là:</a:t>
            </a:r>
            <a:endParaRPr lang="en-US" sz="2400" smtClean="0"/>
          </a:p>
          <a:p>
            <a:pPr>
              <a:buNone/>
            </a:pPr>
            <a:endParaRPr lang="en-US" sz="2400" smtClean="0"/>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32</a:t>
            </a:fld>
            <a:endParaRPr lang="en-US"/>
          </a:p>
        </p:txBody>
      </p:sp>
      <p:pic>
        <p:nvPicPr>
          <p:cNvPr id="62466"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339752" y="4725144"/>
            <a:ext cx="3551238" cy="10801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a:xfrm>
            <a:off x="467544" y="1268760"/>
            <a:ext cx="8280920" cy="5040560"/>
          </a:xfrm>
        </p:spPr>
        <p:txBody>
          <a:bodyPr/>
          <a:lstStyle/>
          <a:p>
            <a:r>
              <a:rPr lang="en-GB" sz="2400" smtClean="0"/>
              <a:t>Đối với </a:t>
            </a:r>
            <a:r>
              <a:rPr lang="en-GB" sz="2400" i="1" smtClean="0"/>
              <a:t>m </a:t>
            </a:r>
            <a:r>
              <a:rPr lang="en-GB" sz="2400" smtClean="0"/>
              <a:t>&gt; 6 kg, giới hạn sai số (</a:t>
            </a:r>
            <a:r>
              <a:rPr lang="en-GB" sz="2400" i="1" smtClean="0"/>
              <a:t>S</a:t>
            </a:r>
            <a:r>
              <a:rPr lang="en-GB" sz="2400" smtClean="0"/>
              <a:t>) được tính bằng cách nhân kết quả phép đo với 0,0175 % và được làm tròn đến một (01) giá trị độ chia kiểm (e) của cân được sử dụng</a:t>
            </a:r>
          </a:p>
          <a:p>
            <a:pPr>
              <a:buNone/>
            </a:pPr>
            <a:r>
              <a:rPr lang="en-GB" sz="2400" b="1" i="1" smtClean="0"/>
              <a:t>Vd</a:t>
            </a:r>
            <a:r>
              <a:rPr lang="en-GB" sz="2400" b="1" smtClean="0"/>
              <a:t>: </a:t>
            </a:r>
            <a:endParaRPr lang="en-US" sz="2400" smtClean="0"/>
          </a:p>
          <a:p>
            <a:pPr indent="357188">
              <a:buNone/>
            </a:pPr>
            <a:r>
              <a:rPr lang="en-GB" sz="2400" smtClean="0"/>
              <a:t>Kết quả phép đo khối lượng của một thỏi vàng là 10 kg khi sử dụng cân có e = 100 mg, giới hạn sai số (</a:t>
            </a:r>
            <a:r>
              <a:rPr lang="en-GB" sz="2400" i="1" smtClean="0"/>
              <a:t>S) </a:t>
            </a:r>
            <a:r>
              <a:rPr lang="en-GB" sz="2400" smtClean="0"/>
              <a:t>là: </a:t>
            </a:r>
            <a:endParaRPr lang="en-US" sz="2400" smtClean="0"/>
          </a:p>
          <a:p>
            <a:pPr indent="357188">
              <a:buNone/>
            </a:pPr>
            <a:r>
              <a:rPr lang="en-GB" sz="2400" i="1" smtClean="0"/>
              <a:t>S</a:t>
            </a:r>
            <a:r>
              <a:rPr lang="en-GB" sz="2400" smtClean="0"/>
              <a:t>= </a:t>
            </a:r>
            <a:r>
              <a:rPr lang="nl-NL" sz="2400" smtClean="0"/>
              <a:t>(10 x 0,0175 %) kg ~ 1,8 g</a:t>
            </a:r>
            <a:endParaRPr lang="en-US" sz="2400" smtClean="0"/>
          </a:p>
          <a:p>
            <a:pPr>
              <a:buNone/>
            </a:pPr>
            <a:endParaRPr lang="en-GB" sz="2400" smtClean="0"/>
          </a:p>
          <a:p>
            <a:pPr>
              <a:buNone/>
            </a:pPr>
            <a:endParaRPr lang="en-US" sz="2400" smtClean="0"/>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536575" indent="-273050">
              <a:buNone/>
            </a:pPr>
            <a:r>
              <a:rPr lang="en-US" sz="2400" i="1" smtClean="0">
                <a:solidFill>
                  <a:srgbClr val="C00000"/>
                </a:solidFill>
                <a:cs typeface="Times New Roman" pitchFamily="18" charset="0"/>
              </a:rPr>
              <a:t>b. Chất lượng (tt)</a:t>
            </a:r>
          </a:p>
          <a:p>
            <a:pPr marL="446088" indent="-92075">
              <a:buFont typeface="Wingdings" pitchFamily="2" charset="2"/>
              <a:buChar char="§"/>
            </a:pPr>
            <a:r>
              <a:rPr lang="nl-NL" sz="2400" smtClean="0"/>
              <a:t> </a:t>
            </a:r>
            <a:r>
              <a:rPr lang="nl-NL" sz="2400" smtClean="0">
                <a:solidFill>
                  <a:schemeClr val="tx2"/>
                </a:solidFill>
              </a:rPr>
              <a:t>Vàng TSMN có nhiều hơn một bộ phận chính (ngoại trừ vật liệu hàn và các bộ phận phụ như: chốt, ốc vít… nếu có) là </a:t>
            </a:r>
            <a:r>
              <a:rPr lang="nl-NL" sz="2400" smtClean="0">
                <a:solidFill>
                  <a:srgbClr val="FF66FF"/>
                </a:solidFill>
              </a:rPr>
              <a:t>hợp kim vàng </a:t>
            </a:r>
            <a:r>
              <a:rPr lang="nl-NL" sz="2400" smtClean="0">
                <a:solidFill>
                  <a:schemeClr val="tx2"/>
                </a:solidFill>
              </a:rPr>
              <a:t>với giá trị phân hạng khác nhau theo quy định tại Bảng 3 sẽ được phân hạng theo thành phần có phân hạng </a:t>
            </a:r>
            <a:r>
              <a:rPr lang="nl-NL" sz="2400" b="1" smtClean="0">
                <a:solidFill>
                  <a:schemeClr val="tx2"/>
                </a:solidFill>
              </a:rPr>
              <a:t>thấp nhất</a:t>
            </a:r>
            <a:r>
              <a:rPr lang="nl-NL" sz="2400" smtClean="0">
                <a:solidFill>
                  <a:schemeClr val="tx2"/>
                </a:solidFill>
              </a:rPr>
              <a:t>.</a:t>
            </a:r>
            <a:endParaRPr lang="en-US" sz="2400" smtClean="0">
              <a:solidFill>
                <a:schemeClr val="tx2"/>
              </a:solidFill>
            </a:endParaRPr>
          </a:p>
          <a:p>
            <a:pPr marL="446088" indent="-92075">
              <a:buFont typeface="Wingdings" pitchFamily="2" charset="2"/>
              <a:buChar char="§"/>
            </a:pPr>
            <a:r>
              <a:rPr lang="nl-NL" sz="2400" smtClean="0">
                <a:solidFill>
                  <a:schemeClr val="tx2"/>
                </a:solidFill>
              </a:rPr>
              <a:t> Vàng TSMN được phép sử dụng kim loại nền bằng hợp kim khác với hợp kim vàng để tăng cường độ bền cơ lý mà hợp kim vàng không đáp ứng được. </a:t>
            </a:r>
            <a:endParaRPr lang="en-US" sz="2400" smtClean="0">
              <a:solidFill>
                <a:schemeClr val="tx2"/>
              </a:solidFill>
            </a:endParaRPr>
          </a:p>
          <a:p>
            <a:pPr marL="354013" indent="538163">
              <a:buNone/>
            </a:pPr>
            <a:r>
              <a:rPr lang="nl-NL" sz="2400" smtClean="0">
                <a:solidFill>
                  <a:schemeClr val="tx2"/>
                </a:solidFill>
              </a:rPr>
              <a:t>Kim loại nền phải được xử lý bề mặt sao cho </a:t>
            </a:r>
            <a:r>
              <a:rPr lang="nl-NL" sz="2400" i="1" smtClean="0">
                <a:solidFill>
                  <a:schemeClr val="tx2"/>
                </a:solidFill>
              </a:rPr>
              <a:t>không gây nhầm lẫn </a:t>
            </a:r>
            <a:r>
              <a:rPr lang="nl-NL" sz="2400" smtClean="0">
                <a:solidFill>
                  <a:schemeClr val="tx2"/>
                </a:solidFill>
              </a:rPr>
              <a:t>về ngoại quan với thành phần là hợp kim vàng. Việc sử dụng kim loại nền khác với hợp kim vàng phải được </a:t>
            </a:r>
            <a:r>
              <a:rPr lang="nl-NL" sz="2400" i="1" smtClean="0">
                <a:solidFill>
                  <a:schemeClr val="tx2"/>
                </a:solidFill>
              </a:rPr>
              <a:t>nêu rõ trong công bố </a:t>
            </a:r>
            <a:r>
              <a:rPr lang="nl-NL" sz="2400" smtClean="0">
                <a:solidFill>
                  <a:schemeClr val="tx2"/>
                </a:solidFill>
              </a:rPr>
              <a:t>về thành phần của sản phẩm. </a:t>
            </a:r>
            <a:endParaRPr lang="en-US" sz="2400" smtClean="0">
              <a:solidFill>
                <a:schemeClr val="tx2"/>
              </a:solidFill>
            </a:endParaRPr>
          </a:p>
          <a:p>
            <a:pPr marL="354013" indent="-90488">
              <a:buFont typeface="Wingdings" pitchFamily="2" charset="2"/>
              <a:buChar char="§"/>
            </a:pPr>
            <a:endParaRPr lang="en-US" sz="2800" i="1" smtClean="0">
              <a:cs typeface="Times New Roman" pitchFamily="18" charset="0"/>
            </a:endParaRPr>
          </a:p>
          <a:p>
            <a:pPr marL="1074738" indent="0">
              <a:buFont typeface="Symbol" pitchFamily="18" charset="2"/>
              <a:buChar char="+"/>
            </a:pPr>
            <a:endParaRPr lang="en-US" sz="2800" i="1" smtClean="0">
              <a:cs typeface="Times New Roman" pitchFamily="18" charset="0"/>
            </a:endParaRPr>
          </a:p>
          <a:p>
            <a:pPr marL="1074738" indent="0">
              <a:buFont typeface="Symbol" pitchFamily="18" charset="2"/>
              <a:buChar char="+"/>
            </a:pPr>
            <a:endParaRPr lang="en-US" sz="2800" i="1" smtClean="0">
              <a:cs typeface="Times New Roman" pitchFamily="18" charset="0"/>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536575" indent="-273050">
              <a:buNone/>
            </a:pPr>
            <a:r>
              <a:rPr lang="en-US" sz="2400" i="1" smtClean="0">
                <a:solidFill>
                  <a:srgbClr val="C00000"/>
                </a:solidFill>
                <a:cs typeface="Times New Roman" pitchFamily="18" charset="0"/>
              </a:rPr>
              <a:t>b. Chất lượng (tt)</a:t>
            </a:r>
          </a:p>
          <a:p>
            <a:pPr marL="444500" indent="-90488">
              <a:buFont typeface="Wingdings" pitchFamily="2" charset="2"/>
              <a:buChar char="§"/>
            </a:pPr>
            <a:r>
              <a:rPr lang="nl-NL" sz="2400" smtClean="0"/>
              <a:t> </a:t>
            </a:r>
            <a:r>
              <a:rPr lang="nl-NL" sz="2400" smtClean="0">
                <a:solidFill>
                  <a:schemeClr val="tx2"/>
                </a:solidFill>
              </a:rPr>
              <a:t>Sản phẩm vàng TSMN nếu có sử dụng </a:t>
            </a:r>
            <a:r>
              <a:rPr lang="nl-NL" sz="2400" b="1" smtClean="0">
                <a:solidFill>
                  <a:schemeClr val="tx2"/>
                </a:solidFill>
              </a:rPr>
              <a:t>vật liệu phủ </a:t>
            </a:r>
            <a:r>
              <a:rPr lang="nl-NL" sz="2400" smtClean="0">
                <a:solidFill>
                  <a:schemeClr val="tx2"/>
                </a:solidFill>
              </a:rPr>
              <a:t>bằng kim loại (khác với vàng) hay phi kim loại với mục đích trang trí, lớp phủ phải đủ mỏng để không ảnh hưởng đến khối lượng của vật phẩm. </a:t>
            </a:r>
          </a:p>
          <a:p>
            <a:pPr marL="444500" indent="447675">
              <a:buNone/>
            </a:pPr>
            <a:r>
              <a:rPr lang="nl-NL" sz="2400" smtClean="0">
                <a:solidFill>
                  <a:schemeClr val="tx2"/>
                </a:solidFill>
              </a:rPr>
              <a:t>Nếu khối lượng lớp phủ </a:t>
            </a:r>
            <a:r>
              <a:rPr lang="nl-NL" sz="2400" i="1" smtClean="0">
                <a:solidFill>
                  <a:schemeClr val="tx2"/>
                </a:solidFill>
              </a:rPr>
              <a:t>lớn hơn </a:t>
            </a:r>
            <a:r>
              <a:rPr lang="nl-NL" sz="2400" smtClean="0">
                <a:solidFill>
                  <a:schemeClr val="tx2"/>
                </a:solidFill>
              </a:rPr>
              <a:t>sai số lớn nhất cho phép về khối lượng theo quy định tại Bảng 2 thì phải được nêu cụ thể trong công bố về thành phần và chất lượng của sản phẩm. </a:t>
            </a:r>
            <a:endParaRPr lang="en-US" sz="2400" smtClean="0">
              <a:solidFill>
                <a:schemeClr val="tx2"/>
              </a:solidFill>
            </a:endParaRPr>
          </a:p>
          <a:p>
            <a:pPr marL="444500" indent="-90488">
              <a:buFont typeface="Wingdings" pitchFamily="2" charset="2"/>
              <a:buChar char="§"/>
            </a:pPr>
            <a:r>
              <a:rPr lang="nl-NL" sz="2400" smtClean="0">
                <a:solidFill>
                  <a:schemeClr val="tx2"/>
                </a:solidFill>
              </a:rPr>
              <a:t> Sản phẩm vàng TSMN nếu có sử dụng </a:t>
            </a:r>
            <a:r>
              <a:rPr lang="nl-NL" sz="2400" b="1" smtClean="0">
                <a:solidFill>
                  <a:schemeClr val="tx2"/>
                </a:solidFill>
              </a:rPr>
              <a:t>vật liệu nhồi </a:t>
            </a:r>
            <a:r>
              <a:rPr lang="nl-NL" sz="2400" smtClean="0">
                <a:solidFill>
                  <a:schemeClr val="tx2"/>
                </a:solidFill>
              </a:rPr>
              <a:t>hoặc làm đầy chỗ trống phải được công bố cụ thể và công bố rõ sản phẩm không được làm toàn bộ từ hợp kim vàng. </a:t>
            </a:r>
            <a:endParaRPr lang="en-US" sz="2400" smtClean="0">
              <a:solidFill>
                <a:schemeClr val="tx2"/>
              </a:solidFill>
            </a:endParaRPr>
          </a:p>
          <a:p>
            <a:pPr marL="446088" indent="-92075">
              <a:buFont typeface="Wingdings" pitchFamily="2" charset="2"/>
              <a:buChar char="§"/>
            </a:pPr>
            <a:endParaRPr lang="en-US" sz="2800" i="1" smtClean="0">
              <a:cs typeface="Times New Roman" pitchFamily="18" charset="0"/>
            </a:endParaRPr>
          </a:p>
          <a:p>
            <a:pPr marL="1074738" indent="0">
              <a:buFont typeface="Symbol" pitchFamily="18" charset="2"/>
              <a:buChar char="+"/>
            </a:pPr>
            <a:endParaRPr lang="en-US" sz="2800" i="1" smtClean="0">
              <a:cs typeface="Times New Roman" pitchFamily="18" charset="0"/>
            </a:endParaRPr>
          </a:p>
          <a:p>
            <a:pPr marL="1074738" indent="0">
              <a:buFont typeface="Symbol" pitchFamily="18" charset="2"/>
              <a:buChar char="+"/>
            </a:pPr>
            <a:endParaRPr lang="en-US" sz="2800" i="1" smtClean="0">
              <a:cs typeface="Times New Roman" pitchFamily="18" charset="0"/>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536575" indent="-273050">
              <a:buNone/>
            </a:pPr>
            <a:r>
              <a:rPr lang="en-US" sz="2400" i="1" smtClean="0">
                <a:solidFill>
                  <a:srgbClr val="C00000"/>
                </a:solidFill>
                <a:cs typeface="Times New Roman" pitchFamily="18" charset="0"/>
              </a:rPr>
              <a:t>b. Chất lượng (tt)</a:t>
            </a:r>
          </a:p>
          <a:p>
            <a:pPr marL="446088" indent="-92075">
              <a:buFont typeface="Wingdings" pitchFamily="2" charset="2"/>
              <a:buChar char="§"/>
            </a:pPr>
            <a:r>
              <a:rPr lang="nl-NL" sz="2400" smtClean="0"/>
              <a:t> </a:t>
            </a:r>
            <a:r>
              <a:rPr lang="nl-NL" sz="2400" smtClean="0">
                <a:solidFill>
                  <a:schemeClr val="tx2"/>
                </a:solidFill>
              </a:rPr>
              <a:t>Tất cả các thành phần của vàng TSMN (bao gồm cả kim loại nền, vật liệu phủ, vật liệu hàn, vật liệu gắn kết…) không được chứa các thành phần độc hại hoặc gây ảnh hưởng đến sức khỏe của người sử dụng vượt quá ngưỡng cho phép theo các quy định hiện hành có liên quan. </a:t>
            </a:r>
            <a:endParaRPr lang="en-US" sz="2800" i="1" smtClean="0">
              <a:cs typeface="Times New Roman" pitchFamily="18" charset="0"/>
            </a:endParaRPr>
          </a:p>
          <a:p>
            <a:pPr marL="1074738" indent="0">
              <a:buFont typeface="Symbol" pitchFamily="18" charset="2"/>
              <a:buChar char="+"/>
            </a:pPr>
            <a:endParaRPr lang="en-US" sz="2800" i="1" smtClean="0">
              <a:cs typeface="Times New Roman" pitchFamily="18" charset="0"/>
            </a:endParaRPr>
          </a:p>
          <a:p>
            <a:pPr marL="1074738" indent="0">
              <a:buFont typeface="Symbol" pitchFamily="18" charset="2"/>
              <a:buChar char="+"/>
            </a:pPr>
            <a:endParaRPr lang="en-US" sz="2800" i="1" smtClean="0">
              <a:cs typeface="Times New Roman" pitchFamily="18" charset="0"/>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536575" indent="-273050">
              <a:buNone/>
            </a:pPr>
            <a:r>
              <a:rPr lang="en-US" sz="2400" i="1" smtClean="0">
                <a:solidFill>
                  <a:srgbClr val="C00000"/>
                </a:solidFill>
                <a:cs typeface="Times New Roman" pitchFamily="18" charset="0"/>
              </a:rPr>
              <a:t>b. Chất lượng (tt)</a:t>
            </a:r>
          </a:p>
          <a:p>
            <a:pPr marL="446088" indent="-92075">
              <a:buFont typeface="Wingdings" pitchFamily="2" charset="2"/>
              <a:buChar char="§"/>
            </a:pPr>
            <a:r>
              <a:rPr lang="nl-NL" sz="2400" smtClean="0"/>
              <a:t> </a:t>
            </a:r>
            <a:r>
              <a:rPr lang="nl-NL" sz="2400" smtClean="0">
                <a:solidFill>
                  <a:schemeClr val="tx2"/>
                </a:solidFill>
              </a:rPr>
              <a:t>Hàm lượng vàng trong sản phẩm (hoặc trong thành phần có chứa vàng) của vàng TSMN </a:t>
            </a:r>
            <a:r>
              <a:rPr lang="nl-NL" sz="2400" i="1" smtClean="0">
                <a:solidFill>
                  <a:schemeClr val="tx2"/>
                </a:solidFill>
              </a:rPr>
              <a:t>không được thấp hơn </a:t>
            </a:r>
            <a:r>
              <a:rPr lang="nl-NL" sz="2400" smtClean="0">
                <a:solidFill>
                  <a:schemeClr val="tx2"/>
                </a:solidFill>
              </a:rPr>
              <a:t>giá trị hàm lượng đã công bố. Giới hạn sai số của kết quả thử nghiệm xác định hàm lượng vàng được quy định như sau:</a:t>
            </a:r>
          </a:p>
          <a:p>
            <a:pPr marL="720725" indent="0">
              <a:buFont typeface="Wingdings" pitchFamily="2" charset="2"/>
              <a:buChar char="ü"/>
            </a:pPr>
            <a:r>
              <a:rPr lang="nl-NL" sz="2400" smtClean="0">
                <a:solidFill>
                  <a:schemeClr val="tx2"/>
                </a:solidFill>
              </a:rPr>
              <a:t> 1‰ đối với vàng có hàm lượng từ 99,9 % trở lên;</a:t>
            </a:r>
            <a:endParaRPr lang="en-US" sz="2400" smtClean="0">
              <a:solidFill>
                <a:schemeClr val="tx2"/>
              </a:solidFill>
            </a:endParaRPr>
          </a:p>
          <a:p>
            <a:pPr marL="720725" indent="0">
              <a:buFont typeface="Wingdings" pitchFamily="2" charset="2"/>
              <a:buChar char="ü"/>
            </a:pPr>
            <a:r>
              <a:rPr lang="nl-NL" sz="2400" smtClean="0">
                <a:solidFill>
                  <a:schemeClr val="tx2"/>
                </a:solidFill>
              </a:rPr>
              <a:t> 2‰ với vàng hợp kim có hàm lượng từ 80 % đến dưới 99,9 %;</a:t>
            </a:r>
            <a:endParaRPr lang="en-US" sz="2400" smtClean="0">
              <a:solidFill>
                <a:schemeClr val="tx2"/>
              </a:solidFill>
            </a:endParaRPr>
          </a:p>
          <a:p>
            <a:pPr marL="720725" indent="0">
              <a:buFont typeface="Wingdings" pitchFamily="2" charset="2"/>
              <a:buChar char="ü"/>
            </a:pPr>
            <a:r>
              <a:rPr lang="vi-VN" sz="2400" smtClean="0">
                <a:solidFill>
                  <a:schemeClr val="tx2"/>
                </a:solidFill>
              </a:rPr>
              <a:t> 3‰ đối với vàng hợp kim có hàm lượng dưới 80</a:t>
            </a:r>
            <a:r>
              <a:rPr lang="en-US" sz="2400" smtClean="0">
                <a:solidFill>
                  <a:schemeClr val="tx2"/>
                </a:solidFill>
              </a:rPr>
              <a:t> %</a:t>
            </a:r>
            <a:r>
              <a:rPr lang="vi-VN" sz="2400" smtClean="0">
                <a:solidFill>
                  <a:schemeClr val="tx2"/>
                </a:solidFill>
              </a:rPr>
              <a:t>.</a:t>
            </a:r>
            <a:endParaRPr lang="en-US" sz="2400" smtClean="0">
              <a:solidFill>
                <a:schemeClr val="tx2"/>
              </a:solidFill>
            </a:endParaRPr>
          </a:p>
          <a:p>
            <a:pPr marL="446088" indent="-92075">
              <a:buFont typeface="Wingdings" pitchFamily="2" charset="2"/>
              <a:buChar char="§"/>
            </a:pPr>
            <a:endParaRPr lang="en-US" sz="2800" i="1" smtClean="0">
              <a:cs typeface="Times New Roman" pitchFamily="18" charset="0"/>
            </a:endParaRPr>
          </a:p>
          <a:p>
            <a:pPr marL="1074738" indent="0">
              <a:buFont typeface="Symbol" pitchFamily="18" charset="2"/>
              <a:buChar char="+"/>
            </a:pPr>
            <a:endParaRPr lang="en-US" sz="2800" i="1" smtClean="0">
              <a:cs typeface="Times New Roman" pitchFamily="18" charset="0"/>
            </a:endParaRPr>
          </a:p>
          <a:p>
            <a:pPr marL="1074738" indent="0">
              <a:buFont typeface="Symbol" pitchFamily="18" charset="2"/>
              <a:buChar char="+"/>
            </a:pPr>
            <a:endParaRPr lang="en-US" sz="2800" i="1" smtClean="0">
              <a:cs typeface="Times New Roman" pitchFamily="18" charset="0"/>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536575" indent="-273050">
              <a:buNone/>
            </a:pPr>
            <a:r>
              <a:rPr lang="en-US" sz="2400" i="1" smtClean="0">
                <a:solidFill>
                  <a:srgbClr val="C00000"/>
                </a:solidFill>
                <a:cs typeface="Times New Roman" pitchFamily="18" charset="0"/>
              </a:rPr>
              <a:t>c. Ghi nhãn hàng hóa</a:t>
            </a:r>
          </a:p>
          <a:p>
            <a:pPr marL="446088" indent="-92075">
              <a:buFont typeface="Wingdings" pitchFamily="2" charset="2"/>
              <a:buChar char="§"/>
            </a:pPr>
            <a:r>
              <a:rPr lang="nl-NL" sz="2400" smtClean="0"/>
              <a:t> </a:t>
            </a:r>
            <a:r>
              <a:rPr lang="nl-NL" sz="2400" smtClean="0">
                <a:solidFill>
                  <a:schemeClr val="tx2"/>
                </a:solidFill>
              </a:rPr>
              <a:t>Yêu cầu chung:</a:t>
            </a:r>
            <a:endParaRPr lang="en-US" sz="2400" smtClean="0">
              <a:solidFill>
                <a:schemeClr val="tx2"/>
              </a:solidFill>
            </a:endParaRPr>
          </a:p>
          <a:p>
            <a:pPr marL="720725" indent="0">
              <a:buFont typeface="Wingdings" pitchFamily="2" charset="2"/>
              <a:buChar char="ü"/>
            </a:pPr>
            <a:r>
              <a:rPr lang="nl-NL" sz="2400" smtClean="0">
                <a:solidFill>
                  <a:schemeClr val="tx2"/>
                </a:solidFill>
              </a:rPr>
              <a:t>  Việc ghi nhãn, vị trí nhãn vàng TSMN phải được thực hiện theo quy định tại Nghị định số 89/2006/NĐ-CP ngày 30/8/2006 của Chính phủ về nhãn hàng hóa. </a:t>
            </a:r>
            <a:endParaRPr lang="en-US" sz="2400" smtClean="0">
              <a:solidFill>
                <a:schemeClr val="tx2"/>
              </a:solidFill>
            </a:endParaRPr>
          </a:p>
          <a:p>
            <a:pPr marL="720725" indent="0">
              <a:buFont typeface="Wingdings" pitchFamily="2" charset="2"/>
              <a:buChar char="ü"/>
            </a:pPr>
            <a:r>
              <a:rPr lang="nl-NL" sz="2400" smtClean="0">
                <a:solidFill>
                  <a:schemeClr val="tx2"/>
                </a:solidFill>
              </a:rPr>
              <a:t> Nhãn vàng TSMN được thể hiện:</a:t>
            </a:r>
          </a:p>
          <a:p>
            <a:pPr marL="1074738" indent="0">
              <a:buFont typeface="Symbol" pitchFamily="18" charset="2"/>
              <a:buChar char="+"/>
            </a:pPr>
            <a:r>
              <a:rPr lang="nl-NL" sz="2400" smtClean="0">
                <a:solidFill>
                  <a:schemeClr val="tx2"/>
                </a:solidFill>
              </a:rPr>
              <a:t> Trực tiếp trên sản phẩm bằng cách khắc cơ học, khắc la-de, đục chìm, đúc chìm, đúc nổi hoặc bằng phương pháp thích hợp (nếu kích thước và cấu trúc sản phẩm đủ để thực hiện) </a:t>
            </a:r>
          </a:p>
          <a:p>
            <a:pPr marL="1074738" indent="0">
              <a:buFont typeface="Symbol" pitchFamily="18" charset="2"/>
              <a:buChar char="+"/>
            </a:pPr>
            <a:r>
              <a:rPr lang="nl-NL" sz="2400" smtClean="0">
                <a:solidFill>
                  <a:schemeClr val="tx2"/>
                </a:solidFill>
              </a:rPr>
              <a:t> Thể hiện trên tài liệu đính kèm sản phẩm;</a:t>
            </a:r>
            <a:endParaRPr lang="en-US" sz="2400" smtClean="0">
              <a:solidFill>
                <a:schemeClr val="tx2"/>
              </a:solidFill>
            </a:endParaRPr>
          </a:p>
          <a:p>
            <a:pPr marL="446088" indent="-92075">
              <a:buFont typeface="Wingdings" pitchFamily="2" charset="2"/>
              <a:buChar char="§"/>
            </a:pPr>
            <a:endParaRPr lang="en-US" sz="2800" i="1" smtClean="0">
              <a:cs typeface="Times New Roman" pitchFamily="18" charset="0"/>
            </a:endParaRPr>
          </a:p>
          <a:p>
            <a:pPr marL="1074738" indent="0">
              <a:buFont typeface="Symbol" pitchFamily="18" charset="2"/>
              <a:buChar char="+"/>
            </a:pPr>
            <a:endParaRPr lang="en-US" sz="2800" i="1" smtClean="0">
              <a:cs typeface="Times New Roman" pitchFamily="18" charset="0"/>
            </a:endParaRPr>
          </a:p>
          <a:p>
            <a:pPr marL="1074738" indent="0">
              <a:buFont typeface="Symbol" pitchFamily="18" charset="2"/>
              <a:buChar char="+"/>
            </a:pPr>
            <a:endParaRPr lang="en-US" sz="2800" i="1" smtClean="0">
              <a:cs typeface="Times New Roman" pitchFamily="18" charset="0"/>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536575" indent="-273050">
              <a:buNone/>
            </a:pPr>
            <a:r>
              <a:rPr lang="en-US" sz="2400" i="1" dirty="0" smtClean="0">
                <a:solidFill>
                  <a:srgbClr val="C00000"/>
                </a:solidFill>
                <a:cs typeface="Times New Roman" pitchFamily="18" charset="0"/>
              </a:rPr>
              <a:t>c. </a:t>
            </a:r>
            <a:r>
              <a:rPr lang="en-US" sz="2400" i="1" dirty="0" err="1" smtClean="0">
                <a:solidFill>
                  <a:srgbClr val="C00000"/>
                </a:solidFill>
                <a:cs typeface="Times New Roman" pitchFamily="18" charset="0"/>
              </a:rPr>
              <a:t>Ghi</a:t>
            </a:r>
            <a:r>
              <a:rPr lang="en-US" sz="2400" i="1" dirty="0" smtClean="0">
                <a:solidFill>
                  <a:srgbClr val="C00000"/>
                </a:solidFill>
                <a:cs typeface="Times New Roman" pitchFamily="18" charset="0"/>
              </a:rPr>
              <a:t> </a:t>
            </a:r>
            <a:r>
              <a:rPr lang="en-US" sz="2400" i="1" dirty="0" err="1" smtClean="0">
                <a:solidFill>
                  <a:srgbClr val="C00000"/>
                </a:solidFill>
                <a:cs typeface="Times New Roman" pitchFamily="18" charset="0"/>
              </a:rPr>
              <a:t>nhãn</a:t>
            </a:r>
            <a:r>
              <a:rPr lang="en-US" sz="2400" i="1" dirty="0" smtClean="0">
                <a:solidFill>
                  <a:srgbClr val="C00000"/>
                </a:solidFill>
                <a:cs typeface="Times New Roman" pitchFamily="18" charset="0"/>
              </a:rPr>
              <a:t> </a:t>
            </a:r>
            <a:r>
              <a:rPr lang="en-US" sz="2400" i="1" dirty="0" err="1" smtClean="0">
                <a:solidFill>
                  <a:srgbClr val="C00000"/>
                </a:solidFill>
                <a:cs typeface="Times New Roman" pitchFamily="18" charset="0"/>
              </a:rPr>
              <a:t>hàng</a:t>
            </a:r>
            <a:r>
              <a:rPr lang="en-US" sz="2400" i="1" dirty="0" smtClean="0">
                <a:solidFill>
                  <a:srgbClr val="C00000"/>
                </a:solidFill>
                <a:cs typeface="Times New Roman" pitchFamily="18" charset="0"/>
              </a:rPr>
              <a:t> </a:t>
            </a:r>
            <a:r>
              <a:rPr lang="en-US" sz="2400" i="1" dirty="0" err="1" smtClean="0">
                <a:solidFill>
                  <a:srgbClr val="C00000"/>
                </a:solidFill>
                <a:cs typeface="Times New Roman" pitchFamily="18" charset="0"/>
              </a:rPr>
              <a:t>hóa</a:t>
            </a:r>
            <a:r>
              <a:rPr lang="en-US" sz="2400" i="1" dirty="0" smtClean="0">
                <a:solidFill>
                  <a:srgbClr val="C00000"/>
                </a:solidFill>
                <a:cs typeface="Times New Roman" pitchFamily="18" charset="0"/>
              </a:rPr>
              <a:t> (</a:t>
            </a:r>
            <a:r>
              <a:rPr lang="en-US" sz="2400" i="1" dirty="0" err="1" smtClean="0">
                <a:solidFill>
                  <a:srgbClr val="C00000"/>
                </a:solidFill>
                <a:cs typeface="Times New Roman" pitchFamily="18" charset="0"/>
              </a:rPr>
              <a:t>tt</a:t>
            </a:r>
            <a:r>
              <a:rPr lang="en-US" sz="2400" i="1" dirty="0" smtClean="0">
                <a:solidFill>
                  <a:srgbClr val="C00000"/>
                </a:solidFill>
                <a:cs typeface="Times New Roman" pitchFamily="18" charset="0"/>
              </a:rPr>
              <a:t>)</a:t>
            </a:r>
          </a:p>
          <a:p>
            <a:pPr marL="446088" indent="-92075">
              <a:buFont typeface="Wingdings" pitchFamily="2" charset="2"/>
              <a:buChar char="§"/>
            </a:pPr>
            <a:r>
              <a:rPr lang="nl-NL" sz="2400" dirty="0" smtClean="0"/>
              <a:t> </a:t>
            </a:r>
            <a:r>
              <a:rPr lang="nl-NL" sz="2400" dirty="0" smtClean="0">
                <a:solidFill>
                  <a:schemeClr val="tx2"/>
                </a:solidFill>
              </a:rPr>
              <a:t>Nội dung ghi nhãn:</a:t>
            </a:r>
            <a:endParaRPr lang="en-US" sz="2400" dirty="0" smtClean="0">
              <a:solidFill>
                <a:schemeClr val="tx2"/>
              </a:solidFill>
            </a:endParaRPr>
          </a:p>
          <a:p>
            <a:pPr marL="720725" indent="0">
              <a:buFont typeface="Wingdings" pitchFamily="2" charset="2"/>
              <a:buChar char="ü"/>
            </a:pPr>
            <a:r>
              <a:rPr lang="nl-NL" sz="2400" dirty="0" smtClean="0">
                <a:solidFill>
                  <a:schemeClr val="tx2"/>
                </a:solidFill>
              </a:rPr>
              <a:t> Tên hàng hóa;</a:t>
            </a:r>
          </a:p>
          <a:p>
            <a:pPr marL="720725" indent="0">
              <a:buFont typeface="Wingdings" pitchFamily="2" charset="2"/>
              <a:buChar char="ü"/>
            </a:pPr>
            <a:r>
              <a:rPr lang="nl-NL" sz="2400" dirty="0" smtClean="0">
                <a:solidFill>
                  <a:schemeClr val="tx2"/>
                </a:solidFill>
              </a:rPr>
              <a:t> Tên, địa chỉ của tổ chức/cá nhân chịu trách nhiệm về hàng hóa </a:t>
            </a:r>
            <a:r>
              <a:rPr lang="nl-NL" sz="2400" i="1" dirty="0" smtClean="0">
                <a:solidFill>
                  <a:schemeClr val="tx2"/>
                </a:solidFill>
              </a:rPr>
              <a:t>(tổ chức /cá nhân sản xuất, nhập khẩu, </a:t>
            </a:r>
            <a:r>
              <a:rPr lang="vi-VN" sz="2400" i="1" dirty="0" smtClean="0">
                <a:solidFill>
                  <a:schemeClr val="tx2"/>
                </a:solidFill>
              </a:rPr>
              <a:t>đ</a:t>
            </a:r>
            <a:r>
              <a:rPr lang="nl-NL" sz="2400" i="1" dirty="0" smtClean="0">
                <a:solidFill>
                  <a:schemeClr val="tx2"/>
                </a:solidFill>
              </a:rPr>
              <a:t>ại </a:t>
            </a:r>
            <a:r>
              <a:rPr lang="nl-NL" sz="2400" i="1" dirty="0" smtClean="0">
                <a:solidFill>
                  <a:schemeClr val="tx2"/>
                </a:solidFill>
              </a:rPr>
              <a:t>lý)</a:t>
            </a:r>
            <a:endParaRPr lang="nl-NL" sz="2400" i="1" dirty="0" smtClean="0">
              <a:solidFill>
                <a:schemeClr val="tx2"/>
              </a:solidFill>
            </a:endParaRPr>
          </a:p>
          <a:p>
            <a:pPr marL="720725" indent="0">
              <a:buFont typeface="Wingdings" pitchFamily="2" charset="2"/>
              <a:buChar char="ü"/>
            </a:pPr>
            <a:r>
              <a:rPr lang="nl-NL" sz="2400" i="1" dirty="0" smtClean="0">
                <a:solidFill>
                  <a:schemeClr val="tx2"/>
                </a:solidFill>
              </a:rPr>
              <a:t> </a:t>
            </a:r>
            <a:r>
              <a:rPr lang="nl-NL" sz="2400" dirty="0" smtClean="0">
                <a:solidFill>
                  <a:schemeClr val="tx2"/>
                </a:solidFill>
              </a:rPr>
              <a:t>Xuất xứ hàng </a:t>
            </a:r>
            <a:r>
              <a:rPr lang="nl-NL" sz="2400" dirty="0" smtClean="0">
                <a:solidFill>
                  <a:schemeClr val="tx2"/>
                </a:solidFill>
              </a:rPr>
              <a:t>hóa</a:t>
            </a:r>
            <a:endParaRPr lang="nl-NL" sz="2400" i="1" dirty="0" smtClean="0">
              <a:solidFill>
                <a:schemeClr val="tx2"/>
              </a:solidFill>
            </a:endParaRPr>
          </a:p>
          <a:p>
            <a:pPr marL="720725" indent="0">
              <a:buFont typeface="Wingdings" pitchFamily="2" charset="2"/>
              <a:buChar char="ü"/>
            </a:pPr>
            <a:r>
              <a:rPr lang="nl-NL" sz="2400" dirty="0" smtClean="0">
                <a:solidFill>
                  <a:schemeClr val="tx2"/>
                </a:solidFill>
              </a:rPr>
              <a:t>  Mã ký hiệu của tổ chức, cá nhân sản xuất (vd: PNJ, SJC, DOJI...); (*)</a:t>
            </a:r>
            <a:endParaRPr lang="en-US" sz="2400" dirty="0" smtClean="0">
              <a:solidFill>
                <a:schemeClr val="tx2"/>
              </a:solidFill>
            </a:endParaRPr>
          </a:p>
          <a:p>
            <a:pPr marL="720725" indent="0">
              <a:buFont typeface="Wingdings" pitchFamily="2" charset="2"/>
              <a:buChar char="ü"/>
            </a:pPr>
            <a:r>
              <a:rPr lang="nl-NL" sz="2400" dirty="0" smtClean="0">
                <a:solidFill>
                  <a:schemeClr val="tx2"/>
                </a:solidFill>
              </a:rPr>
              <a:t> Hàm lượng vàng (tuổi vàng) (vd: 999 hoặc 99,9% hoặc 24K); (*) </a:t>
            </a:r>
          </a:p>
          <a:p>
            <a:pPr marL="720725" indent="0">
              <a:buFont typeface="Wingdings" pitchFamily="2" charset="2"/>
              <a:buChar char="ü"/>
            </a:pPr>
            <a:r>
              <a:rPr lang="nl-NL" sz="2800" dirty="0" smtClean="0">
                <a:solidFill>
                  <a:schemeClr val="tx2"/>
                </a:solidFill>
              </a:rPr>
              <a:t> </a:t>
            </a:r>
            <a:r>
              <a:rPr lang="nl-NL" sz="2400" dirty="0" smtClean="0">
                <a:solidFill>
                  <a:schemeClr val="tx2"/>
                </a:solidFill>
              </a:rPr>
              <a:t>Khối lượng vàng và khối lượng của vật gắn trên vàng TSMN (vd: kim cương, saphia, ruby...);</a:t>
            </a:r>
            <a:endParaRPr lang="en-US" sz="2400" i="1" dirty="0" smtClean="0">
              <a:cs typeface="Times New Roman" pitchFamily="18" charset="0"/>
            </a:endParaRPr>
          </a:p>
          <a:p>
            <a:pPr marL="1074738" indent="0">
              <a:buFont typeface="Symbol" pitchFamily="18" charset="2"/>
              <a:buChar char="+"/>
            </a:pPr>
            <a:endParaRPr lang="en-US" sz="2800" i="1" dirty="0" smtClean="0">
              <a:cs typeface="Times New Roman" pitchFamily="18" charset="0"/>
            </a:endParaRPr>
          </a:p>
          <a:p>
            <a:pPr marL="1074738" indent="0">
              <a:buFont typeface="Symbol" pitchFamily="18" charset="2"/>
              <a:buChar char="+"/>
            </a:pPr>
            <a:endParaRPr lang="en-US" sz="2800" i="1" dirty="0" smtClean="0">
              <a:cs typeface="Times New Roman" pitchFamily="18" charset="0"/>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354013" indent="-90488">
              <a:buFont typeface="Wingdings" pitchFamily="2" charset="2"/>
              <a:buChar char="§"/>
            </a:pPr>
            <a:r>
              <a:rPr lang="nl-NL" sz="2400" smtClean="0">
                <a:solidFill>
                  <a:schemeClr val="tx2"/>
                </a:solidFill>
              </a:rPr>
              <a:t> Nội dung ghi nhãn (tt):</a:t>
            </a:r>
            <a:endParaRPr lang="en-US" sz="2400" smtClean="0">
              <a:solidFill>
                <a:schemeClr val="tx2"/>
              </a:solidFill>
            </a:endParaRPr>
          </a:p>
          <a:p>
            <a:pPr marL="720725" indent="0">
              <a:buFont typeface="Wingdings" pitchFamily="2" charset="2"/>
              <a:buChar char="ü"/>
            </a:pPr>
            <a:r>
              <a:rPr lang="nl-NL" sz="2400" smtClean="0">
                <a:solidFill>
                  <a:schemeClr val="tx2"/>
                </a:solidFill>
              </a:rPr>
              <a:t> Ký hiệu của sản phẩm vàng TSMN (vd: G.P hoặc 1/20 G.F 18K);</a:t>
            </a:r>
            <a:endParaRPr lang="en-US" sz="2400" smtClean="0">
              <a:solidFill>
                <a:schemeClr val="tx2"/>
              </a:solidFill>
            </a:endParaRPr>
          </a:p>
          <a:p>
            <a:pPr marL="263525" indent="457200">
              <a:buNone/>
            </a:pPr>
            <a:r>
              <a:rPr lang="nl-NL" sz="2400" smtClean="0">
                <a:solidFill>
                  <a:srgbClr val="FF0066"/>
                </a:solidFill>
              </a:rPr>
              <a:t>Lưu ý:</a:t>
            </a:r>
          </a:p>
          <a:p>
            <a:pPr marL="1074738" indent="0">
              <a:buFont typeface="Symbol" pitchFamily="18" charset="2"/>
              <a:buChar char="+"/>
              <a:tabLst>
                <a:tab pos="1074738" algn="l"/>
              </a:tabLst>
            </a:pPr>
            <a:r>
              <a:rPr lang="nl-NL" sz="2400" smtClean="0">
                <a:solidFill>
                  <a:schemeClr val="tx2"/>
                </a:solidFill>
              </a:rPr>
              <a:t> Các nội dung (*) ngoài việc ghi trên nhãn hàng hóa đính kèm </a:t>
            </a:r>
            <a:r>
              <a:rPr lang="nl-NL" sz="2400" i="1" smtClean="0">
                <a:solidFill>
                  <a:srgbClr val="FF0000"/>
                </a:solidFill>
              </a:rPr>
              <a:t>bắt buộc phải ghi trực tiếp </a:t>
            </a:r>
            <a:r>
              <a:rPr lang="nl-NL" sz="2400" smtClean="0">
                <a:solidFill>
                  <a:schemeClr val="tx2"/>
                </a:solidFill>
              </a:rPr>
              <a:t>trên sản phẩm</a:t>
            </a:r>
          </a:p>
          <a:p>
            <a:pPr marL="1074738" indent="0">
              <a:buFont typeface="Symbol" pitchFamily="18" charset="2"/>
              <a:buChar char="+"/>
              <a:tabLst>
                <a:tab pos="1074738" algn="l"/>
              </a:tabLst>
            </a:pPr>
            <a:r>
              <a:rPr lang="nl-NL" sz="2400" i="1" smtClean="0">
                <a:solidFill>
                  <a:schemeClr val="tx2"/>
                </a:solidFill>
                <a:cs typeface="Times New Roman" pitchFamily="18" charset="0"/>
              </a:rPr>
              <a:t> </a:t>
            </a:r>
            <a:r>
              <a:rPr lang="nl-NL" sz="2400" smtClean="0">
                <a:solidFill>
                  <a:schemeClr val="tx2"/>
                </a:solidFill>
              </a:rPr>
              <a:t>Đối với vàng TSMN </a:t>
            </a:r>
            <a:r>
              <a:rPr lang="nl-NL" sz="2400" smtClean="0">
                <a:solidFill>
                  <a:srgbClr val="FF0000"/>
                </a:solidFill>
              </a:rPr>
              <a:t>nhập khẩu</a:t>
            </a:r>
            <a:r>
              <a:rPr lang="nl-NL" sz="2400" smtClean="0">
                <a:solidFill>
                  <a:schemeClr val="tx2"/>
                </a:solidFill>
              </a:rPr>
              <a:t>, ngoài nhãn gốc ghi bằng tiếng nước ngoài, phải có nhãn phụ bằng tiếng Việt thể hiện các thông tin ghi nhãn như trên.</a:t>
            </a:r>
          </a:p>
          <a:p>
            <a:pPr marL="1074738" indent="0">
              <a:buFont typeface="Symbol" pitchFamily="18" charset="2"/>
              <a:buChar char="+"/>
              <a:tabLst>
                <a:tab pos="1074738" algn="l"/>
              </a:tabLst>
            </a:pPr>
            <a:endParaRPr lang="en-US" sz="2400" i="1" smtClean="0">
              <a:solidFill>
                <a:schemeClr val="tx2"/>
              </a:solidFill>
              <a:cs typeface="Times New Roman" pitchFamily="18" charset="0"/>
            </a:endParaRPr>
          </a:p>
          <a:p>
            <a:pPr marL="1074738" indent="0">
              <a:buFont typeface="Symbol" pitchFamily="18" charset="2"/>
              <a:buChar char="+"/>
            </a:pPr>
            <a:endParaRPr lang="en-US" sz="2800" i="1" smtClean="0">
              <a:cs typeface="Times New Roman" pitchFamily="18" charset="0"/>
            </a:endParaRPr>
          </a:p>
          <a:p>
            <a:pPr marL="1074738" indent="0">
              <a:buFont typeface="Symbol" pitchFamily="18" charset="2"/>
              <a:buChar char="+"/>
            </a:pPr>
            <a:endParaRPr lang="en-US" sz="2800" i="1" smtClean="0">
              <a:cs typeface="Times New Roman" pitchFamily="18" charset="0"/>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457200" indent="-103188">
              <a:buNone/>
            </a:pPr>
            <a:r>
              <a:rPr lang="en-US" sz="2800" smtClean="0">
                <a:solidFill>
                  <a:srgbClr val="00B0F0"/>
                </a:solidFill>
                <a:cs typeface="Times New Roman" pitchFamily="18" charset="0"/>
              </a:rPr>
              <a:t>3. Thanh tra, kiểm tra vàng TSMN</a:t>
            </a:r>
            <a:endParaRPr lang="en-US" sz="2800" i="1" smtClean="0">
              <a:cs typeface="Times New Roman" pitchFamily="18" charset="0"/>
            </a:endParaRPr>
          </a:p>
          <a:p>
            <a:pPr marL="457200" indent="-103188">
              <a:buNone/>
            </a:pPr>
            <a:r>
              <a:rPr lang="en-US" sz="2400" smtClean="0">
                <a:solidFill>
                  <a:srgbClr val="7030A0"/>
                </a:solidFill>
              </a:rPr>
              <a:t>a. Nội dung thanh tra, kiểm tra</a:t>
            </a:r>
          </a:p>
          <a:p>
            <a:pPr marL="457200" indent="-103188">
              <a:buFont typeface="Wingdings" pitchFamily="2" charset="2"/>
              <a:buChar char="§"/>
            </a:pPr>
            <a:r>
              <a:rPr lang="nl-NL" sz="2400" smtClean="0">
                <a:solidFill>
                  <a:schemeClr val="tx2"/>
                </a:solidFill>
              </a:rPr>
              <a:t> Về tiêu chuẩn: việc công bố tiêu chuẩn áp dụng </a:t>
            </a:r>
          </a:p>
          <a:p>
            <a:pPr marL="457200" indent="-103188">
              <a:buFont typeface="Wingdings" pitchFamily="2" charset="2"/>
              <a:buChar char="§"/>
            </a:pPr>
            <a:r>
              <a:rPr lang="nl-NL" sz="2400" smtClean="0">
                <a:solidFill>
                  <a:schemeClr val="tx2"/>
                </a:solidFill>
              </a:rPr>
              <a:t> Về đo lường</a:t>
            </a:r>
          </a:p>
          <a:p>
            <a:pPr marL="720725" indent="0">
              <a:buFont typeface="Wingdings" pitchFamily="2" charset="2"/>
              <a:buChar char="ü"/>
            </a:pPr>
            <a:r>
              <a:rPr lang="nl-NL" sz="2400" smtClean="0">
                <a:solidFill>
                  <a:schemeClr val="tx2"/>
                </a:solidFill>
              </a:rPr>
              <a:t>  Việc sử dụng phương tiện đo nhóm 2 theo Thông tư số 23/2013/TT-BKHCN</a:t>
            </a:r>
          </a:p>
          <a:p>
            <a:pPr marL="720725" indent="0">
              <a:buFont typeface="Wingdings" pitchFamily="2" charset="2"/>
              <a:buChar char="ü"/>
            </a:pPr>
            <a:r>
              <a:rPr lang="nl-NL" sz="2400" smtClean="0">
                <a:solidFill>
                  <a:schemeClr val="tx2"/>
                </a:solidFill>
              </a:rPr>
              <a:t> Việc lưu giữ HS tự kiểm tra cân sử dụng để xác định khối lượng vàng hoặc hàm lượng vàng trong mua, bán</a:t>
            </a:r>
            <a:endParaRPr lang="en-US" sz="2400" smtClean="0">
              <a:solidFill>
                <a:schemeClr val="tx2"/>
              </a:solidFill>
            </a:endParaRPr>
          </a:p>
          <a:p>
            <a:pPr marL="720725" indent="0">
              <a:buFont typeface="Wingdings" pitchFamily="2" charset="2"/>
              <a:buChar char="ü"/>
            </a:pPr>
            <a:r>
              <a:rPr lang="en-US" sz="2400" smtClean="0">
                <a:solidFill>
                  <a:schemeClr val="tx2"/>
                </a:solidFill>
              </a:rPr>
              <a:t> Định lượng vàng TSMN</a:t>
            </a:r>
          </a:p>
          <a:p>
            <a:pPr marL="446088" indent="-92075">
              <a:buFont typeface="Wingdings" pitchFamily="2" charset="2"/>
              <a:buChar char="§"/>
            </a:pPr>
            <a:r>
              <a:rPr lang="en-US" sz="2400" smtClean="0">
                <a:solidFill>
                  <a:schemeClr val="tx2"/>
                </a:solidFill>
              </a:rPr>
              <a:t> Về ghi nhãn hàng hóa</a:t>
            </a:r>
          </a:p>
          <a:p>
            <a:pPr marL="457200" indent="-103188">
              <a:buFont typeface="Wingdings" pitchFamily="2" charset="2"/>
              <a:buChar char="§"/>
            </a:pPr>
            <a:endParaRPr lang="nl-NL" sz="2400" smtClean="0">
              <a:solidFill>
                <a:schemeClr val="tx2"/>
              </a:solidFill>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457200" indent="-103188">
              <a:buNone/>
            </a:pPr>
            <a:r>
              <a:rPr lang="en-US" sz="2400" smtClean="0">
                <a:solidFill>
                  <a:srgbClr val="7030A0"/>
                </a:solidFill>
              </a:rPr>
              <a:t>a. Nội dung thanh tra, kiểm tra (tt)</a:t>
            </a:r>
          </a:p>
          <a:p>
            <a:pPr marL="457200" indent="-103188">
              <a:buFont typeface="Wingdings" pitchFamily="2" charset="2"/>
              <a:buChar char="§"/>
            </a:pPr>
            <a:r>
              <a:rPr lang="nl-NL" sz="2400" smtClean="0">
                <a:solidFill>
                  <a:schemeClr val="tx2"/>
                </a:solidFill>
              </a:rPr>
              <a:t> Về chất lượng</a:t>
            </a:r>
          </a:p>
          <a:p>
            <a:pPr marL="720725" indent="0">
              <a:buFont typeface="Wingdings" pitchFamily="2" charset="2"/>
              <a:buChar char="ü"/>
            </a:pPr>
            <a:r>
              <a:rPr lang="nl-NL" sz="2400" smtClean="0">
                <a:solidFill>
                  <a:schemeClr val="tx2"/>
                </a:solidFill>
              </a:rPr>
              <a:t> Nguyên tắc lấy mẫu:</a:t>
            </a:r>
          </a:p>
          <a:p>
            <a:pPr marL="892175" indent="0">
              <a:buFont typeface="Symbol" pitchFamily="18" charset="2"/>
              <a:buChar char="+"/>
            </a:pPr>
            <a:r>
              <a:rPr lang="nl-NL" sz="2400" smtClean="0">
                <a:solidFill>
                  <a:schemeClr val="tx2"/>
                </a:solidFill>
              </a:rPr>
              <a:t>  </a:t>
            </a:r>
            <a:r>
              <a:rPr lang="de-DE" sz="2400" smtClean="0"/>
              <a:t>Việc lấy mẫu được thực hiện khi hàng hóa có dấu hiệu không bảo đảm chất lượng hoặc có khiếu nại, tố cáo</a:t>
            </a:r>
          </a:p>
          <a:p>
            <a:pPr marL="892175" indent="0">
              <a:buFont typeface="Symbol" pitchFamily="18" charset="2"/>
              <a:buChar char="+"/>
            </a:pPr>
            <a:r>
              <a:rPr lang="de-DE" sz="2400" smtClean="0">
                <a:solidFill>
                  <a:schemeClr val="tx2"/>
                </a:solidFill>
              </a:rPr>
              <a:t> </a:t>
            </a:r>
            <a:r>
              <a:rPr lang="de-DE" sz="2400" smtClean="0"/>
              <a:t>Mẫu được lấy phải đủ để thử nghiệm các chỉ tiêu theo yêu cầu của phương pháp thử nghiệm. Nếu sản phẩm gồm nhiều phần có thể tách rời, một đơn vị mẫu phải bao gồm đủ các phần cấu thành sản phẩm khi mua, bán hay trao đổi</a:t>
            </a:r>
            <a:endParaRPr lang="nl-NL" sz="2400" smtClean="0">
              <a:solidFill>
                <a:schemeClr val="tx2"/>
              </a:solidFill>
            </a:endParaRPr>
          </a:p>
          <a:p>
            <a:pPr marL="720725" indent="0">
              <a:buFont typeface="Wingdings" pitchFamily="2" charset="2"/>
              <a:buChar char="ü"/>
            </a:pPr>
            <a:endParaRPr lang="nl-NL" sz="2400" smtClean="0">
              <a:solidFill>
                <a:schemeClr val="tx2"/>
              </a:solidFill>
            </a:endParaRPr>
          </a:p>
          <a:p>
            <a:pPr marL="457200" indent="-103188">
              <a:buFont typeface="Wingdings" pitchFamily="2" charset="2"/>
              <a:buChar char="§"/>
            </a:pPr>
            <a:endParaRPr lang="nl-NL" sz="2400" smtClean="0">
              <a:solidFill>
                <a:schemeClr val="tx2"/>
              </a:solidFill>
            </a:endParaRPr>
          </a:p>
          <a:p>
            <a:pPr marL="457200" indent="-103188">
              <a:buFont typeface="Wingdings" pitchFamily="2" charset="2"/>
              <a:buChar char="§"/>
            </a:pPr>
            <a:endParaRPr lang="nl-NL" sz="2400" smtClean="0">
              <a:solidFill>
                <a:schemeClr val="tx2"/>
              </a:solidFill>
            </a:endParaRPr>
          </a:p>
          <a:p>
            <a:pPr marL="457200" indent="-103188">
              <a:buFont typeface="Wingdings" pitchFamily="2" charset="2"/>
              <a:buChar char="§"/>
            </a:pPr>
            <a:endParaRPr lang="nl-NL" sz="2400" smtClean="0">
              <a:solidFill>
                <a:schemeClr val="tx2"/>
              </a:solidFill>
            </a:endParaRPr>
          </a:p>
          <a:p>
            <a:pPr marL="457200" indent="-103188">
              <a:buFont typeface="Wingdings" pitchFamily="2" charset="2"/>
              <a:buChar char="§"/>
            </a:pPr>
            <a:endParaRPr lang="nl-NL" sz="2400" smtClean="0">
              <a:solidFill>
                <a:schemeClr val="tx2"/>
              </a:solidFill>
            </a:endParaRPr>
          </a:p>
          <a:p>
            <a:pPr marL="457200" indent="-103188">
              <a:buFont typeface="Wingdings" pitchFamily="2" charset="2"/>
              <a:buChar char="§"/>
            </a:pPr>
            <a:r>
              <a:rPr lang="nl-NL" sz="2400" smtClean="0">
                <a:solidFill>
                  <a:schemeClr val="tx2"/>
                </a:solidFill>
              </a:rPr>
              <a:t> </a:t>
            </a: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720725" indent="0">
              <a:buFont typeface="Wingdings" pitchFamily="2" charset="2"/>
              <a:buChar char="ü"/>
            </a:pPr>
            <a:r>
              <a:rPr lang="nl-NL" sz="2400" smtClean="0">
                <a:solidFill>
                  <a:schemeClr val="tx2"/>
                </a:solidFill>
              </a:rPr>
              <a:t> Nguyên tắc lấy mẫu (tt)</a:t>
            </a:r>
          </a:p>
          <a:p>
            <a:pPr marL="892175" indent="0">
              <a:buFont typeface="Symbol" pitchFamily="18" charset="2"/>
              <a:buChar char="+"/>
            </a:pPr>
            <a:r>
              <a:rPr lang="nl-NL" sz="2400" smtClean="0">
                <a:solidFill>
                  <a:schemeClr val="tx2"/>
                </a:solidFill>
              </a:rPr>
              <a:t>  </a:t>
            </a:r>
            <a:r>
              <a:rPr lang="de-DE" sz="2400" smtClean="0"/>
              <a:t>Khi lấy mẫu, cơ quan thanh tra, kiểm tra phải lập biên bản lấy mẫu</a:t>
            </a:r>
            <a:r>
              <a:rPr lang="nl-NL" sz="2400" smtClean="0"/>
              <a:t>. Biên bản lấy mẫu và niêm phong mẫu phải được xác nhận bởi đại diện có thẩm quyền của các bên liên quan và người chứng kiến (nếu cần). </a:t>
            </a:r>
            <a:endParaRPr lang="nl-NL" sz="2400" smtClean="0">
              <a:solidFill>
                <a:schemeClr val="tx2"/>
              </a:solidFill>
            </a:endParaRPr>
          </a:p>
          <a:p>
            <a:pPr marL="892175" indent="273050">
              <a:buNone/>
            </a:pPr>
            <a:r>
              <a:rPr lang="vi-VN" sz="2400" smtClean="0"/>
              <a:t>Trường hợp đại diện </a:t>
            </a:r>
            <a:r>
              <a:rPr lang="nl-NL" sz="2400" smtClean="0"/>
              <a:t>tổ chức, cá nhân</a:t>
            </a:r>
            <a:r>
              <a:rPr lang="vi-VN" sz="2400" smtClean="0"/>
              <a:t> được lấy mẫu không ký biên bản lấy mẫu, niêm phong mẫu thì </a:t>
            </a:r>
            <a:r>
              <a:rPr lang="nl-NL" sz="2400" smtClean="0"/>
              <a:t>cơ quan thanh tra,</a:t>
            </a:r>
            <a:r>
              <a:rPr lang="vi-VN" sz="2400" smtClean="0"/>
              <a:t> kiểm tra ghi rõ trong biên bản </a:t>
            </a:r>
            <a:r>
              <a:rPr lang="vi-VN" sz="2400" i="1" smtClean="0"/>
              <a:t>“đại diện cơ sở không ký biên bản lấy mẫu, niêm phong mẫu”</a:t>
            </a:r>
            <a:r>
              <a:rPr lang="en-US" sz="2400" i="1" smtClean="0"/>
              <a:t>. </a:t>
            </a:r>
            <a:r>
              <a:rPr lang="en-US" sz="2400" smtClean="0"/>
              <a:t>B</a:t>
            </a:r>
            <a:r>
              <a:rPr lang="vi-VN" sz="2400" smtClean="0"/>
              <a:t>iên bản lấy mẫu, niêm phong mẫu có chữ ký của người lấy mẫu</a:t>
            </a:r>
            <a:r>
              <a:rPr lang="nl-NL" sz="2400" smtClean="0"/>
              <a:t> và trưởng đoàn thanh tra, kiểm tra</a:t>
            </a:r>
            <a:r>
              <a:rPr lang="vi-VN" sz="2400" smtClean="0"/>
              <a:t> vẫn có giá trị pháp lý</a:t>
            </a:r>
            <a:r>
              <a:rPr lang="nl-NL" sz="2400" smtClean="0"/>
              <a:t>.</a:t>
            </a:r>
            <a:endParaRPr lang="en-US" sz="2400" smtClean="0"/>
          </a:p>
          <a:p>
            <a:pPr marL="457200" indent="-103188">
              <a:buFont typeface="Wingdings" pitchFamily="2" charset="2"/>
              <a:buChar char="§"/>
            </a:pPr>
            <a:endParaRPr lang="nl-NL" sz="2400" smtClean="0">
              <a:solidFill>
                <a:schemeClr val="tx2"/>
              </a:solidFill>
            </a:endParaRPr>
          </a:p>
          <a:p>
            <a:pPr marL="457200" indent="-103188">
              <a:buFont typeface="Wingdings" pitchFamily="2" charset="2"/>
              <a:buChar char="§"/>
            </a:pPr>
            <a:endParaRPr lang="nl-NL" sz="2400" smtClean="0">
              <a:solidFill>
                <a:schemeClr val="tx2"/>
              </a:solidFill>
            </a:endParaRPr>
          </a:p>
          <a:p>
            <a:pPr marL="457200" indent="-103188">
              <a:buFont typeface="Wingdings" pitchFamily="2" charset="2"/>
              <a:buChar char="§"/>
            </a:pPr>
            <a:endParaRPr lang="nl-NL" sz="2400" smtClean="0">
              <a:solidFill>
                <a:schemeClr val="tx2"/>
              </a:solidFill>
            </a:endParaRPr>
          </a:p>
          <a:p>
            <a:pPr marL="457200" indent="-103188">
              <a:buFont typeface="Wingdings" pitchFamily="2" charset="2"/>
              <a:buChar char="§"/>
            </a:pPr>
            <a:endParaRPr lang="nl-NL" sz="2400" smtClean="0">
              <a:solidFill>
                <a:schemeClr val="tx2"/>
              </a:solidFill>
            </a:endParaRPr>
          </a:p>
          <a:p>
            <a:pPr marL="457200" indent="-103188">
              <a:buFont typeface="Wingdings" pitchFamily="2" charset="2"/>
              <a:buChar char="§"/>
            </a:pPr>
            <a:r>
              <a:rPr lang="nl-NL" sz="2400" smtClean="0">
                <a:solidFill>
                  <a:schemeClr val="tx2"/>
                </a:solidFill>
              </a:rPr>
              <a:t> </a:t>
            </a: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720725" indent="0">
              <a:buFont typeface="Wingdings" pitchFamily="2" charset="2"/>
              <a:buChar char="ü"/>
            </a:pPr>
            <a:r>
              <a:rPr lang="nl-NL" sz="2400" dirty="0" smtClean="0">
                <a:solidFill>
                  <a:schemeClr val="tx2"/>
                </a:solidFill>
              </a:rPr>
              <a:t> Phương pháp thử nghiệm mẫu: </a:t>
            </a:r>
            <a:r>
              <a:rPr lang="nl-NL" sz="2400" dirty="0" smtClean="0"/>
              <a:t>phương pháp không phá hủy mẫu (Phương pháp huỳnh quang tia X để xác định nhanh hàm lượng vàng (tuổi vàng) quy định tại tiêu chuẩn TCVN 7055:2014 </a:t>
            </a:r>
            <a:r>
              <a:rPr lang="nl-NL" sz="2400" i="1" dirty="0" smtClean="0"/>
              <a:t>Vàng và hợp kim vàng - Phương pháp huỳnh quang tia X để xác định hàm lượng vàng)</a:t>
            </a:r>
          </a:p>
          <a:p>
            <a:pPr marL="720725" indent="0">
              <a:buFont typeface="Wingdings" pitchFamily="2" charset="2"/>
              <a:buChar char="ü"/>
            </a:pPr>
            <a:r>
              <a:rPr lang="nl-NL" sz="2400" dirty="0" smtClean="0"/>
              <a:t> </a:t>
            </a:r>
            <a:r>
              <a:rPr lang="nl-NL" sz="2400" dirty="0" smtClean="0">
                <a:solidFill>
                  <a:schemeClr val="tx2"/>
                </a:solidFill>
              </a:rPr>
              <a:t>Chi phí thử nghiệm do cơ quan thanh tra, kiểm tra chi trả </a:t>
            </a:r>
          </a:p>
          <a:p>
            <a:pPr marL="457200" indent="-103188">
              <a:buFont typeface="Wingdings" pitchFamily="2" charset="2"/>
              <a:buChar char="§"/>
            </a:pPr>
            <a:endParaRPr lang="nl-NL" sz="2400" dirty="0" smtClean="0">
              <a:solidFill>
                <a:schemeClr val="tx2"/>
              </a:solidFill>
            </a:endParaRPr>
          </a:p>
          <a:p>
            <a:pPr marL="457200" indent="-103188">
              <a:buFont typeface="Wingdings" pitchFamily="2" charset="2"/>
              <a:buChar char="§"/>
            </a:pPr>
            <a:endParaRPr lang="nl-NL" sz="2400" dirty="0" smtClean="0">
              <a:solidFill>
                <a:schemeClr val="tx2"/>
              </a:solidFill>
            </a:endParaRPr>
          </a:p>
          <a:p>
            <a:pPr marL="457200" indent="-103188">
              <a:buFont typeface="Wingdings" pitchFamily="2" charset="2"/>
              <a:buChar char="§"/>
            </a:pPr>
            <a:r>
              <a:rPr lang="nl-NL" sz="2400" dirty="0" smtClean="0">
                <a:solidFill>
                  <a:schemeClr val="tx2"/>
                </a:solidFill>
              </a:rPr>
              <a:t> </a:t>
            </a: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720725" indent="0">
              <a:buFont typeface="Wingdings" pitchFamily="2" charset="2"/>
              <a:buChar char="ü"/>
            </a:pPr>
            <a:r>
              <a:rPr lang="nl-NL" sz="2400" dirty="0" smtClean="0">
                <a:solidFill>
                  <a:schemeClr val="tx2"/>
                </a:solidFill>
              </a:rPr>
              <a:t>Tổ chức thử nghiệm:</a:t>
            </a:r>
          </a:p>
          <a:p>
            <a:pPr marL="457200" indent="-103188">
              <a:buNone/>
            </a:pPr>
            <a:endParaRPr lang="nl-NL" sz="2400" dirty="0" smtClean="0">
              <a:solidFill>
                <a:schemeClr val="tx2"/>
              </a:solidFill>
            </a:endParaRPr>
          </a:p>
          <a:p>
            <a:pPr marL="457200" indent="-103188">
              <a:buFont typeface="Wingdings" pitchFamily="2" charset="2"/>
              <a:buChar char="§"/>
            </a:pPr>
            <a:endParaRPr lang="nl-NL" sz="2400" dirty="0" smtClean="0">
              <a:solidFill>
                <a:schemeClr val="tx2"/>
              </a:solidFill>
            </a:endParaRPr>
          </a:p>
          <a:p>
            <a:pPr marL="457200" indent="-103188">
              <a:buFont typeface="Wingdings" pitchFamily="2" charset="2"/>
              <a:buChar char="§"/>
            </a:pPr>
            <a:endParaRPr lang="nl-NL" sz="2400" dirty="0" smtClean="0">
              <a:solidFill>
                <a:schemeClr val="tx2"/>
              </a:solidFill>
            </a:endParaRPr>
          </a:p>
          <a:p>
            <a:pPr marL="457200" indent="-103188">
              <a:buNone/>
            </a:pPr>
            <a:r>
              <a:rPr lang="nl-NL" sz="2400" dirty="0" smtClean="0">
                <a:solidFill>
                  <a:schemeClr val="tx2"/>
                </a:solidFill>
              </a:rPr>
              <a:t> </a:t>
            </a: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45</a:t>
            </a:fld>
            <a:endParaRPr lang="en-US"/>
          </a:p>
        </p:txBody>
      </p:sp>
      <p:graphicFrame>
        <p:nvGraphicFramePr>
          <p:cNvPr id="6" name="Table 5"/>
          <p:cNvGraphicFramePr>
            <a:graphicFrameLocks noGrp="1"/>
          </p:cNvGraphicFramePr>
          <p:nvPr/>
        </p:nvGraphicFramePr>
        <p:xfrm>
          <a:off x="642910" y="1681193"/>
          <a:ext cx="7929620" cy="4815724"/>
        </p:xfrm>
        <a:graphic>
          <a:graphicData uri="http://schemas.openxmlformats.org/drawingml/2006/table">
            <a:tbl>
              <a:tblPr firstRow="1" bandRow="1">
                <a:tableStyleId>{5C22544A-7EE6-4342-B048-85BDC9FD1C3A}</a:tableStyleId>
              </a:tblPr>
              <a:tblGrid>
                <a:gridCol w="504612"/>
                <a:gridCol w="1781404"/>
                <a:gridCol w="1822968"/>
                <a:gridCol w="1225486"/>
                <a:gridCol w="1585924"/>
                <a:gridCol w="1009226"/>
              </a:tblGrid>
              <a:tr h="826432">
                <a:tc>
                  <a:txBody>
                    <a:bodyPr/>
                    <a:lstStyle/>
                    <a:p>
                      <a:pPr algn="ctr">
                        <a:lnSpc>
                          <a:spcPct val="100000"/>
                        </a:lnSpc>
                        <a:spcBef>
                          <a:spcPts val="0"/>
                        </a:spcBef>
                        <a:spcAft>
                          <a:spcPts val="0"/>
                        </a:spcAft>
                      </a:pPr>
                      <a:r>
                        <a:rPr lang="en-US" sz="1400" b="1" dirty="0">
                          <a:latin typeface="Times New Roman"/>
                          <a:ea typeface="Times New Roman"/>
                          <a:cs typeface="Times New Roman"/>
                        </a:rPr>
                        <a:t>TT</a:t>
                      </a:r>
                      <a:endParaRPr lang="en-US" sz="1400" dirty="0">
                        <a:latin typeface=".VnTime"/>
                        <a:ea typeface="Times New Roman"/>
                        <a:cs typeface="Times New Roman"/>
                      </a:endParaRPr>
                    </a:p>
                  </a:txBody>
                  <a:tcPr marL="68580" marR="68580" marT="0" marB="0"/>
                </a:tc>
                <a:tc>
                  <a:txBody>
                    <a:bodyPr/>
                    <a:lstStyle/>
                    <a:p>
                      <a:pPr algn="ctr">
                        <a:lnSpc>
                          <a:spcPct val="100000"/>
                        </a:lnSpc>
                        <a:spcBef>
                          <a:spcPts val="0"/>
                        </a:spcBef>
                        <a:spcAft>
                          <a:spcPts val="0"/>
                        </a:spcAft>
                      </a:pPr>
                      <a:r>
                        <a:rPr lang="en-US" sz="1400" b="1" dirty="0" err="1">
                          <a:latin typeface="Times New Roman"/>
                          <a:ea typeface="Times New Roman"/>
                          <a:cs typeface="Times New Roman"/>
                        </a:rPr>
                        <a:t>Tên</a:t>
                      </a:r>
                      <a:r>
                        <a:rPr lang="en-US" sz="1400" b="1" dirty="0">
                          <a:latin typeface="Times New Roman"/>
                          <a:ea typeface="Times New Roman"/>
                          <a:cs typeface="Times New Roman"/>
                        </a:rPr>
                        <a:t> </a:t>
                      </a:r>
                      <a:r>
                        <a:rPr lang="en-US" sz="1400" b="1" dirty="0" err="1">
                          <a:latin typeface="Times New Roman"/>
                          <a:ea typeface="Times New Roman"/>
                          <a:cs typeface="Times New Roman"/>
                        </a:rPr>
                        <a:t>t</a:t>
                      </a:r>
                      <a:r>
                        <a:rPr lang="en-US" sz="1400" b="1" dirty="0" err="1">
                          <a:latin typeface="Times New Roman"/>
                          <a:ea typeface="Times New Roman"/>
                          <a:cs typeface="Arial"/>
                        </a:rPr>
                        <a:t>ổ</a:t>
                      </a:r>
                      <a:r>
                        <a:rPr lang="en-US" sz="1400" b="1" dirty="0">
                          <a:latin typeface="Times New Roman"/>
                          <a:ea typeface="Times New Roman"/>
                          <a:cs typeface="Times New Roman"/>
                        </a:rPr>
                        <a:t> </a:t>
                      </a:r>
                      <a:r>
                        <a:rPr lang="en-US" sz="1400" b="1" dirty="0" err="1">
                          <a:latin typeface="Times New Roman"/>
                          <a:ea typeface="Times New Roman"/>
                          <a:cs typeface="Times New Roman"/>
                        </a:rPr>
                        <a:t>ch</a:t>
                      </a:r>
                      <a:r>
                        <a:rPr lang="en-US" sz="1400" b="1" dirty="0" err="1">
                          <a:latin typeface="Times New Roman"/>
                          <a:ea typeface="Times New Roman"/>
                          <a:cs typeface="Arial"/>
                        </a:rPr>
                        <a:t>ứ</a:t>
                      </a:r>
                      <a:r>
                        <a:rPr lang="en-US" sz="1400" b="1" dirty="0" err="1">
                          <a:latin typeface="Times New Roman"/>
                          <a:ea typeface="Times New Roman"/>
                          <a:cs typeface=".VnTime"/>
                        </a:rPr>
                        <a:t>c</a:t>
                      </a:r>
                      <a:r>
                        <a:rPr lang="en-US" sz="1400" b="1" dirty="0">
                          <a:latin typeface="Times New Roman"/>
                          <a:ea typeface="Times New Roman"/>
                          <a:cs typeface=".VnTime"/>
                        </a:rPr>
                        <a:t> </a:t>
                      </a:r>
                      <a:endParaRPr lang="en-US" sz="1400" dirty="0">
                        <a:latin typeface=".VnTime"/>
                        <a:ea typeface="Times New Roman"/>
                        <a:cs typeface="Times New Roman"/>
                      </a:endParaRPr>
                    </a:p>
                    <a:p>
                      <a:pPr algn="ctr">
                        <a:lnSpc>
                          <a:spcPct val="100000"/>
                        </a:lnSpc>
                        <a:spcBef>
                          <a:spcPts val="0"/>
                        </a:spcBef>
                        <a:spcAft>
                          <a:spcPts val="0"/>
                        </a:spcAft>
                      </a:pPr>
                      <a:r>
                        <a:rPr lang="en-US" sz="1400" b="1" dirty="0" err="1">
                          <a:latin typeface="Times New Roman"/>
                          <a:ea typeface="Times New Roman"/>
                          <a:cs typeface="Times New Roman"/>
                        </a:rPr>
                        <a:t>thử</a:t>
                      </a:r>
                      <a:r>
                        <a:rPr lang="en-US" sz="1400" b="1" dirty="0">
                          <a:latin typeface="Times New Roman"/>
                          <a:ea typeface="Times New Roman"/>
                          <a:cs typeface="Times New Roman"/>
                        </a:rPr>
                        <a:t> </a:t>
                      </a:r>
                      <a:r>
                        <a:rPr lang="en-US" sz="1400" b="1" dirty="0" err="1">
                          <a:latin typeface="Times New Roman"/>
                          <a:ea typeface="Times New Roman"/>
                          <a:cs typeface="Times New Roman"/>
                        </a:rPr>
                        <a:t>nghiệm</a:t>
                      </a:r>
                      <a:endParaRPr lang="en-US" sz="1400" dirty="0">
                        <a:latin typeface=".VnTime"/>
                        <a:ea typeface="Times New Roman"/>
                        <a:cs typeface="Times New Roman"/>
                      </a:endParaRPr>
                    </a:p>
                  </a:txBody>
                  <a:tcPr marL="68580" marR="68580" marT="0" marB="0"/>
                </a:tc>
                <a:tc>
                  <a:txBody>
                    <a:bodyPr/>
                    <a:lstStyle/>
                    <a:p>
                      <a:pPr algn="ctr">
                        <a:lnSpc>
                          <a:spcPct val="100000"/>
                        </a:lnSpc>
                        <a:spcBef>
                          <a:spcPts val="0"/>
                        </a:spcBef>
                        <a:spcAft>
                          <a:spcPts val="0"/>
                        </a:spcAft>
                      </a:pPr>
                      <a:r>
                        <a:rPr lang="en-US" sz="1400" b="1">
                          <a:latin typeface="Times New Roman"/>
                          <a:ea typeface="Times New Roman"/>
                          <a:cs typeface="Arial"/>
                        </a:rPr>
                        <a:t>Đị</a:t>
                      </a:r>
                      <a:r>
                        <a:rPr lang="en-US" sz="1400" b="1">
                          <a:latin typeface="Times New Roman"/>
                          <a:ea typeface="Times New Roman"/>
                          <a:cs typeface=".VnTime"/>
                        </a:rPr>
                        <a:t>a</a:t>
                      </a:r>
                      <a:r>
                        <a:rPr lang="en-US" sz="1400" b="1">
                          <a:latin typeface="Times New Roman"/>
                          <a:ea typeface="Times New Roman"/>
                          <a:cs typeface="Times New Roman"/>
                        </a:rPr>
                        <a:t> ch</a:t>
                      </a:r>
                      <a:r>
                        <a:rPr lang="en-US" sz="1400" b="1">
                          <a:latin typeface="Times New Roman"/>
                          <a:ea typeface="Times New Roman"/>
                          <a:cs typeface="Arial"/>
                        </a:rPr>
                        <a:t>ỉ</a:t>
                      </a:r>
                      <a:endParaRPr lang="en-US" sz="1400">
                        <a:latin typeface=".VnTime"/>
                        <a:ea typeface="Times New Roman"/>
                        <a:cs typeface="Times New Roman"/>
                      </a:endParaRPr>
                    </a:p>
                  </a:txBody>
                  <a:tcPr marL="68580" marR="68580" marT="0" marB="0"/>
                </a:tc>
                <a:tc>
                  <a:txBody>
                    <a:bodyPr/>
                    <a:lstStyle/>
                    <a:p>
                      <a:pPr algn="ctr">
                        <a:lnSpc>
                          <a:spcPct val="100000"/>
                        </a:lnSpc>
                        <a:spcBef>
                          <a:spcPts val="0"/>
                        </a:spcBef>
                        <a:spcAft>
                          <a:spcPts val="0"/>
                        </a:spcAft>
                      </a:pPr>
                      <a:r>
                        <a:rPr lang="en-US" sz="1400" b="1">
                          <a:latin typeface="Times New Roman"/>
                          <a:ea typeface="Times New Roman"/>
                          <a:cs typeface="Times New Roman"/>
                        </a:rPr>
                        <a:t>Phương pháp              thử nghiệm được    chỉ định</a:t>
                      </a:r>
                      <a:endParaRPr lang="en-US" sz="1400">
                        <a:latin typeface=".VnTime"/>
                        <a:ea typeface="Times New Roman"/>
                        <a:cs typeface="Times New Roman"/>
                      </a:endParaRPr>
                    </a:p>
                  </a:txBody>
                  <a:tcPr marL="68580" marR="68580" marT="0" marB="0"/>
                </a:tc>
                <a:tc>
                  <a:txBody>
                    <a:bodyPr/>
                    <a:lstStyle/>
                    <a:p>
                      <a:pPr algn="ctr">
                        <a:lnSpc>
                          <a:spcPct val="100000"/>
                        </a:lnSpc>
                        <a:spcBef>
                          <a:spcPts val="0"/>
                        </a:spcBef>
                        <a:spcAft>
                          <a:spcPts val="0"/>
                        </a:spcAft>
                      </a:pPr>
                      <a:r>
                        <a:rPr lang="en-US" sz="1400" b="1">
                          <a:latin typeface="Times New Roman"/>
                          <a:ea typeface="Times New Roman"/>
                          <a:cs typeface="Times New Roman"/>
                        </a:rPr>
                        <a:t>Quy</a:t>
                      </a:r>
                      <a:r>
                        <a:rPr lang="en-US" sz="1400" b="1">
                          <a:latin typeface="Times New Roman"/>
                          <a:ea typeface="Times New Roman"/>
                          <a:cs typeface="Arial"/>
                        </a:rPr>
                        <a:t>ế</a:t>
                      </a:r>
                      <a:r>
                        <a:rPr lang="en-US" sz="1400" b="1">
                          <a:latin typeface="Times New Roman"/>
                          <a:ea typeface="Times New Roman"/>
                          <a:cs typeface=".VnTime"/>
                        </a:rPr>
                        <a:t>t</a:t>
                      </a:r>
                      <a:r>
                        <a:rPr lang="en-US" sz="1400" b="1">
                          <a:latin typeface="Times New Roman"/>
                          <a:ea typeface="Times New Roman"/>
                          <a:cs typeface="Times New Roman"/>
                        </a:rPr>
                        <a:t> </a:t>
                      </a:r>
                      <a:r>
                        <a:rPr lang="en-US" sz="1400" b="1">
                          <a:latin typeface="Times New Roman"/>
                          <a:ea typeface="Times New Roman"/>
                          <a:cs typeface="Arial"/>
                        </a:rPr>
                        <a:t>đị</a:t>
                      </a:r>
                      <a:r>
                        <a:rPr lang="en-US" sz="1400" b="1">
                          <a:latin typeface="Times New Roman"/>
                          <a:ea typeface="Times New Roman"/>
                          <a:cs typeface=".VnTime"/>
                        </a:rPr>
                        <a:t>nh</a:t>
                      </a:r>
                      <a:r>
                        <a:rPr lang="en-US" sz="1400" b="1">
                          <a:latin typeface="Times New Roman"/>
                          <a:ea typeface="Times New Roman"/>
                          <a:cs typeface="Times New Roman"/>
                        </a:rPr>
                        <a:t> s</a:t>
                      </a:r>
                      <a:r>
                        <a:rPr lang="en-US" sz="1400" b="1">
                          <a:latin typeface="Times New Roman"/>
                          <a:ea typeface="Times New Roman"/>
                          <a:cs typeface="Arial"/>
                        </a:rPr>
                        <a:t>ố</a:t>
                      </a:r>
                      <a:endParaRPr lang="en-US" sz="1400">
                        <a:latin typeface=".VnTime"/>
                        <a:ea typeface="Times New Roman"/>
                        <a:cs typeface="Times New Roman"/>
                      </a:endParaRPr>
                    </a:p>
                  </a:txBody>
                  <a:tcPr marL="68580" marR="68580" marT="0" marB="0"/>
                </a:tc>
                <a:tc>
                  <a:txBody>
                    <a:bodyPr/>
                    <a:lstStyle/>
                    <a:p>
                      <a:pPr algn="ctr">
                        <a:lnSpc>
                          <a:spcPct val="100000"/>
                        </a:lnSpc>
                        <a:spcBef>
                          <a:spcPts val="0"/>
                        </a:spcBef>
                        <a:spcAft>
                          <a:spcPts val="0"/>
                        </a:spcAft>
                      </a:pPr>
                      <a:r>
                        <a:rPr lang="en-US" sz="1400" b="1" dirty="0" err="1">
                          <a:latin typeface="Times New Roman"/>
                          <a:ea typeface="Times New Roman"/>
                          <a:cs typeface="Times New Roman"/>
                        </a:rPr>
                        <a:t>Tình</a:t>
                      </a:r>
                      <a:r>
                        <a:rPr lang="en-US" sz="1400" b="1" dirty="0">
                          <a:latin typeface="Times New Roman"/>
                          <a:ea typeface="Times New Roman"/>
                          <a:cs typeface="Times New Roman"/>
                        </a:rPr>
                        <a:t> </a:t>
                      </a:r>
                      <a:r>
                        <a:rPr lang="en-US" sz="1400" b="1" dirty="0" err="1">
                          <a:latin typeface="Times New Roman"/>
                          <a:ea typeface="Times New Roman"/>
                          <a:cs typeface="Times New Roman"/>
                        </a:rPr>
                        <a:t>trạng</a:t>
                      </a:r>
                      <a:endParaRPr lang="en-US" sz="1400" dirty="0">
                        <a:latin typeface=".VnTime"/>
                        <a:ea typeface="Times New Roman"/>
                        <a:cs typeface="Times New Roman"/>
                      </a:endParaRPr>
                    </a:p>
                  </a:txBody>
                  <a:tcPr marL="68580" marR="68580" marT="0" marB="0"/>
                </a:tc>
              </a:tr>
              <a:tr h="1080201">
                <a:tc>
                  <a:txBody>
                    <a:bodyPr/>
                    <a:lstStyle/>
                    <a:p>
                      <a:pPr marL="342900" lvl="0" indent="-342900">
                        <a:lnSpc>
                          <a:spcPct val="100000"/>
                        </a:lnSpc>
                        <a:spcBef>
                          <a:spcPts val="0"/>
                        </a:spcBef>
                        <a:spcAft>
                          <a:spcPts val="0"/>
                        </a:spcAft>
                        <a:buFontTx/>
                        <a:buNone/>
                        <a:tabLst>
                          <a:tab pos="457200" algn="l"/>
                        </a:tabLst>
                      </a:pPr>
                      <a:r>
                        <a:rPr lang="en-US" sz="1400" dirty="0" smtClean="0">
                          <a:latin typeface="Times New Roman"/>
                          <a:ea typeface="Times New Roman"/>
                          <a:cs typeface="Times New Roman"/>
                        </a:rPr>
                        <a:t>1</a:t>
                      </a:r>
                      <a:endParaRPr lang="en-US" sz="1400" dirty="0">
                        <a:latin typeface="Times New Roman"/>
                        <a:ea typeface="Times New Roman"/>
                        <a:cs typeface="Times New Roman"/>
                      </a:endParaRPr>
                    </a:p>
                  </a:txBody>
                  <a:tcPr marL="68580" marR="68580" marT="0" marB="0"/>
                </a:tc>
                <a:tc>
                  <a:txBody>
                    <a:bodyPr/>
                    <a:lstStyle/>
                    <a:p>
                      <a:pPr algn="just">
                        <a:lnSpc>
                          <a:spcPct val="100000"/>
                        </a:lnSpc>
                        <a:spcBef>
                          <a:spcPts val="0"/>
                        </a:spcBef>
                        <a:spcAft>
                          <a:spcPts val="0"/>
                        </a:spcAft>
                      </a:pPr>
                      <a:r>
                        <a:rPr lang="en-US" sz="1400" dirty="0" err="1">
                          <a:latin typeface="Times New Roman"/>
                          <a:ea typeface="Times New Roman"/>
                          <a:cs typeface="Times New Roman"/>
                        </a:rPr>
                        <a:t>Trung</a:t>
                      </a:r>
                      <a:r>
                        <a:rPr lang="en-US" sz="1400" dirty="0">
                          <a:latin typeface="Times New Roman"/>
                          <a:ea typeface="Times New Roman"/>
                          <a:cs typeface="Times New Roman"/>
                        </a:rPr>
                        <a:t> </a:t>
                      </a:r>
                      <a:r>
                        <a:rPr lang="en-US" sz="1400" dirty="0" err="1">
                          <a:latin typeface="Times New Roman"/>
                          <a:ea typeface="Times New Roman"/>
                          <a:cs typeface="Times New Roman"/>
                        </a:rPr>
                        <a:t>tâm</a:t>
                      </a:r>
                      <a:r>
                        <a:rPr lang="en-US" sz="1400" dirty="0">
                          <a:latin typeface="Times New Roman"/>
                          <a:ea typeface="Times New Roman"/>
                          <a:cs typeface="Times New Roman"/>
                        </a:rPr>
                        <a:t> </a:t>
                      </a:r>
                      <a:r>
                        <a:rPr lang="en-US" sz="1400" dirty="0" err="1">
                          <a:latin typeface="Times New Roman"/>
                          <a:ea typeface="Times New Roman"/>
                          <a:cs typeface="Times New Roman"/>
                        </a:rPr>
                        <a:t>K</a:t>
                      </a:r>
                      <a:r>
                        <a:rPr lang="en-US" sz="1400" dirty="0" err="1">
                          <a:latin typeface="Times New Roman"/>
                          <a:ea typeface="Times New Roman"/>
                          <a:cs typeface="Arial"/>
                        </a:rPr>
                        <a:t>ỹ</a:t>
                      </a:r>
                      <a:r>
                        <a:rPr lang="en-US" sz="1400" dirty="0">
                          <a:latin typeface="Times New Roman"/>
                          <a:ea typeface="Times New Roman"/>
                          <a:cs typeface="Times New Roman"/>
                        </a:rPr>
                        <a:t> </a:t>
                      </a:r>
                      <a:r>
                        <a:rPr lang="en-US" sz="1400" dirty="0" err="1">
                          <a:latin typeface="Times New Roman"/>
                          <a:ea typeface="Times New Roman"/>
                          <a:cs typeface="Times New Roman"/>
                        </a:rPr>
                        <a:t>thu</a:t>
                      </a:r>
                      <a:r>
                        <a:rPr lang="en-US" sz="1400" dirty="0" err="1">
                          <a:latin typeface="Times New Roman"/>
                          <a:ea typeface="Times New Roman"/>
                          <a:cs typeface="Arial"/>
                        </a:rPr>
                        <a:t>ậ</a:t>
                      </a:r>
                      <a:r>
                        <a:rPr lang="en-US" sz="1400" dirty="0" err="1">
                          <a:latin typeface="Times New Roman"/>
                          <a:ea typeface="Times New Roman"/>
                          <a:cs typeface=".VnTime"/>
                        </a:rPr>
                        <a:t>t</a:t>
                      </a:r>
                      <a:r>
                        <a:rPr lang="en-US" sz="1400" dirty="0">
                          <a:latin typeface="Times New Roman"/>
                          <a:ea typeface="Times New Roman"/>
                          <a:cs typeface="Times New Roman"/>
                        </a:rPr>
                        <a:t> TC </a:t>
                      </a:r>
                      <a:r>
                        <a:rPr lang="en-US" sz="1400" dirty="0">
                          <a:latin typeface="Times New Roman"/>
                          <a:ea typeface="Times New Roman"/>
                          <a:cs typeface="Arial"/>
                        </a:rPr>
                        <a:t>Đ</a:t>
                      </a:r>
                      <a:r>
                        <a:rPr lang="en-US" sz="1400" dirty="0">
                          <a:latin typeface="Times New Roman"/>
                          <a:ea typeface="Times New Roman"/>
                          <a:cs typeface="Times New Roman"/>
                        </a:rPr>
                        <a:t>L CL 1 (QUATEST 1)</a:t>
                      </a:r>
                      <a:endParaRPr lang="en-US" sz="1400" dirty="0">
                        <a:latin typeface=".VnTime"/>
                        <a:ea typeface="Times New Roman"/>
                        <a:cs typeface="Times New Roman"/>
                      </a:endParaRPr>
                    </a:p>
                  </a:txBody>
                  <a:tcPr marL="68580" marR="68580" marT="0" marB="0"/>
                </a:tc>
                <a:tc>
                  <a:txBody>
                    <a:bodyPr/>
                    <a:lstStyle/>
                    <a:p>
                      <a:pPr algn="just">
                        <a:lnSpc>
                          <a:spcPct val="100000"/>
                        </a:lnSpc>
                        <a:spcBef>
                          <a:spcPts val="0"/>
                        </a:spcBef>
                        <a:spcAft>
                          <a:spcPts val="0"/>
                        </a:spcAft>
                      </a:pPr>
                      <a:r>
                        <a:rPr lang="en-US" sz="1400" dirty="0" err="1">
                          <a:latin typeface="Times New Roman"/>
                          <a:ea typeface="Times New Roman"/>
                          <a:cs typeface="Times New Roman"/>
                        </a:rPr>
                        <a:t>Số</a:t>
                      </a:r>
                      <a:r>
                        <a:rPr lang="en-US" sz="1400" dirty="0">
                          <a:latin typeface="Times New Roman"/>
                          <a:ea typeface="Times New Roman"/>
                          <a:cs typeface="Times New Roman"/>
                        </a:rPr>
                        <a:t> 8 </a:t>
                      </a:r>
                      <a:r>
                        <a:rPr lang="en-US" sz="1400" dirty="0" err="1">
                          <a:latin typeface="Times New Roman"/>
                          <a:ea typeface="Times New Roman"/>
                          <a:cs typeface="Times New Roman"/>
                        </a:rPr>
                        <a:t>Hoàng</a:t>
                      </a:r>
                      <a:r>
                        <a:rPr lang="en-US" sz="1400" dirty="0">
                          <a:latin typeface="Times New Roman"/>
                          <a:ea typeface="Times New Roman"/>
                          <a:cs typeface="Times New Roman"/>
                        </a:rPr>
                        <a:t> </a:t>
                      </a:r>
                      <a:r>
                        <a:rPr lang="en-US" sz="1400" dirty="0" err="1">
                          <a:latin typeface="Times New Roman"/>
                          <a:ea typeface="Times New Roman"/>
                          <a:cs typeface="Times New Roman"/>
                        </a:rPr>
                        <a:t>Qu</a:t>
                      </a:r>
                      <a:r>
                        <a:rPr lang="en-US" sz="1400" dirty="0" err="1">
                          <a:latin typeface="Times New Roman"/>
                          <a:ea typeface="Times New Roman"/>
                          <a:cs typeface="Arial"/>
                        </a:rPr>
                        <a:t>ố</a:t>
                      </a:r>
                      <a:r>
                        <a:rPr lang="en-US" sz="1400" dirty="0" err="1">
                          <a:latin typeface="Times New Roman"/>
                          <a:ea typeface="Times New Roman"/>
                          <a:cs typeface=".VnTime"/>
                        </a:rPr>
                        <a:t>c</a:t>
                      </a:r>
                      <a:r>
                        <a:rPr lang="en-US" sz="1400" dirty="0">
                          <a:latin typeface="Times New Roman"/>
                          <a:ea typeface="Times New Roman"/>
                          <a:cs typeface="Times New Roman"/>
                        </a:rPr>
                        <a:t> </a:t>
                      </a:r>
                      <a:r>
                        <a:rPr lang="en-US" sz="1400" dirty="0" err="1">
                          <a:latin typeface="Times New Roman"/>
                          <a:ea typeface="Times New Roman"/>
                          <a:cs typeface="Times New Roman"/>
                        </a:rPr>
                        <a:t>Vi</a:t>
                      </a:r>
                      <a:r>
                        <a:rPr lang="en-US" sz="1400" dirty="0" err="1">
                          <a:latin typeface="Times New Roman"/>
                          <a:ea typeface="Times New Roman"/>
                          <a:cs typeface="Arial"/>
                        </a:rPr>
                        <a:t>ệ</a:t>
                      </a:r>
                      <a:r>
                        <a:rPr lang="en-US" sz="1400" dirty="0" err="1">
                          <a:latin typeface="Times New Roman"/>
                          <a:ea typeface="Times New Roman"/>
                          <a:cs typeface=".VnTime"/>
                        </a:rPr>
                        <a:t>t</a:t>
                      </a:r>
                      <a:r>
                        <a:rPr lang="en-US" sz="1400" dirty="0">
                          <a:latin typeface="Times New Roman"/>
                          <a:ea typeface="Times New Roman"/>
                          <a:cs typeface="Times New Roman"/>
                        </a:rPr>
                        <a:t> - </a:t>
                      </a:r>
                      <a:r>
                        <a:rPr lang="en-US" sz="1400" dirty="0" err="1">
                          <a:latin typeface="Times New Roman"/>
                          <a:ea typeface="Times New Roman"/>
                          <a:cs typeface="Times New Roman"/>
                        </a:rPr>
                        <a:t>Qu</a:t>
                      </a:r>
                      <a:r>
                        <a:rPr lang="en-US" sz="1400" dirty="0" err="1">
                          <a:latin typeface="Times New Roman"/>
                          <a:ea typeface="Times New Roman"/>
                          <a:cs typeface="Arial"/>
                        </a:rPr>
                        <a:t>ậ</a:t>
                      </a:r>
                      <a:r>
                        <a:rPr lang="en-US" sz="1400" dirty="0" err="1">
                          <a:latin typeface="Times New Roman"/>
                          <a:ea typeface="Times New Roman"/>
                          <a:cs typeface=".VnTime"/>
                        </a:rPr>
                        <a:t>n</a:t>
                      </a:r>
                      <a:r>
                        <a:rPr lang="en-US" sz="1400" dirty="0">
                          <a:latin typeface="Times New Roman"/>
                          <a:ea typeface="Times New Roman"/>
                          <a:cs typeface="Times New Roman"/>
                        </a:rPr>
                        <a:t> </a:t>
                      </a:r>
                      <a:r>
                        <a:rPr lang="en-US" sz="1400" dirty="0" err="1">
                          <a:latin typeface="Times New Roman"/>
                          <a:ea typeface="Times New Roman"/>
                          <a:cs typeface="Times New Roman"/>
                        </a:rPr>
                        <a:t>C</a:t>
                      </a:r>
                      <a:r>
                        <a:rPr lang="en-US" sz="1400" dirty="0" err="1">
                          <a:latin typeface="Times New Roman"/>
                          <a:ea typeface="Times New Roman"/>
                          <a:cs typeface="Arial"/>
                        </a:rPr>
                        <a:t>ầ</a:t>
                      </a:r>
                      <a:r>
                        <a:rPr lang="en-US" sz="1400" dirty="0" err="1">
                          <a:latin typeface="Times New Roman"/>
                          <a:ea typeface="Times New Roman"/>
                          <a:cs typeface=".VnTime"/>
                        </a:rPr>
                        <a:t>u</a:t>
                      </a:r>
                      <a:r>
                        <a:rPr lang="en-US" sz="1400" dirty="0">
                          <a:latin typeface="Times New Roman"/>
                          <a:ea typeface="Times New Roman"/>
                          <a:cs typeface="Times New Roman"/>
                        </a:rPr>
                        <a:t> </a:t>
                      </a:r>
                      <a:r>
                        <a:rPr lang="en-US" sz="1400" dirty="0" err="1">
                          <a:latin typeface="Times New Roman"/>
                          <a:ea typeface="Times New Roman"/>
                          <a:cs typeface="Times New Roman"/>
                        </a:rPr>
                        <a:t>Gi</a:t>
                      </a:r>
                      <a:r>
                        <a:rPr lang="en-US" sz="1400" dirty="0" err="1">
                          <a:latin typeface="Times New Roman"/>
                          <a:ea typeface="Times New Roman"/>
                          <a:cs typeface="Arial"/>
                        </a:rPr>
                        <a:t>ấ</a:t>
                      </a:r>
                      <a:r>
                        <a:rPr lang="en-US" sz="1400" dirty="0" err="1">
                          <a:latin typeface="Times New Roman"/>
                          <a:ea typeface="Times New Roman"/>
                          <a:cs typeface=".VnTime"/>
                        </a:rPr>
                        <a:t>y</a:t>
                      </a:r>
                      <a:r>
                        <a:rPr lang="en-US" sz="1400" dirty="0">
                          <a:latin typeface="Times New Roman"/>
                          <a:ea typeface="Times New Roman"/>
                          <a:cs typeface="Times New Roman"/>
                        </a:rPr>
                        <a:t> - </a:t>
                      </a:r>
                      <a:r>
                        <a:rPr lang="en-US" sz="1400" dirty="0" err="1">
                          <a:latin typeface="Times New Roman"/>
                          <a:ea typeface="Times New Roman"/>
                          <a:cs typeface="Times New Roman"/>
                        </a:rPr>
                        <a:t>Hà</a:t>
                      </a:r>
                      <a:r>
                        <a:rPr lang="en-US" sz="1400" dirty="0">
                          <a:latin typeface="Times New Roman"/>
                          <a:ea typeface="Times New Roman"/>
                          <a:cs typeface="Times New Roman"/>
                        </a:rPr>
                        <a:t> </a:t>
                      </a:r>
                      <a:r>
                        <a:rPr lang="en-US" sz="1400" dirty="0" err="1">
                          <a:latin typeface="Times New Roman"/>
                          <a:ea typeface="Times New Roman"/>
                          <a:cs typeface="Times New Roman"/>
                        </a:rPr>
                        <a:t>N</a:t>
                      </a:r>
                      <a:r>
                        <a:rPr lang="en-US" sz="1400" dirty="0" err="1">
                          <a:latin typeface="Times New Roman"/>
                          <a:ea typeface="Times New Roman"/>
                          <a:cs typeface="Arial"/>
                        </a:rPr>
                        <a:t>ộ</a:t>
                      </a:r>
                      <a:r>
                        <a:rPr lang="en-US" sz="1400" dirty="0" err="1">
                          <a:latin typeface="Times New Roman"/>
                          <a:ea typeface="Times New Roman"/>
                          <a:cs typeface=".VnTime"/>
                        </a:rPr>
                        <a:t>i</a:t>
                      </a:r>
                      <a:endParaRPr lang="en-US" sz="1400" dirty="0">
                        <a:latin typeface=".VnTime"/>
                        <a:ea typeface="Times New Roman"/>
                        <a:cs typeface="Times New Roman"/>
                      </a:endParaRPr>
                    </a:p>
                    <a:p>
                      <a:pPr algn="just">
                        <a:lnSpc>
                          <a:spcPct val="100000"/>
                        </a:lnSpc>
                        <a:spcBef>
                          <a:spcPts val="0"/>
                        </a:spcBef>
                        <a:spcAft>
                          <a:spcPts val="0"/>
                        </a:spcAft>
                      </a:pPr>
                      <a:r>
                        <a:rPr lang="pt-BR" sz="1400" dirty="0">
                          <a:latin typeface="Times New Roman"/>
                          <a:ea typeface="Times New Roman"/>
                          <a:cs typeface="Times New Roman"/>
                        </a:rPr>
                        <a:t>Tel: 04 38360289</a:t>
                      </a:r>
                      <a:endParaRPr lang="en-US" sz="1400" dirty="0">
                        <a:latin typeface=".VnTime"/>
                        <a:ea typeface="Times New Roman"/>
                        <a:cs typeface="Times New Roman"/>
                      </a:endParaRPr>
                    </a:p>
                    <a:p>
                      <a:pPr algn="just">
                        <a:lnSpc>
                          <a:spcPct val="100000"/>
                        </a:lnSpc>
                        <a:spcBef>
                          <a:spcPts val="0"/>
                        </a:spcBef>
                        <a:spcAft>
                          <a:spcPts val="0"/>
                        </a:spcAft>
                      </a:pPr>
                      <a:r>
                        <a:rPr lang="pt-BR" sz="1400" dirty="0">
                          <a:latin typeface="Times New Roman"/>
                          <a:ea typeface="Times New Roman"/>
                          <a:cs typeface="Times New Roman"/>
                        </a:rPr>
                        <a:t>Fax: 04 38361199</a:t>
                      </a:r>
                      <a:r>
                        <a:rPr lang="pt-BR" sz="1400" dirty="0">
                          <a:latin typeface=".VnTime"/>
                          <a:ea typeface="Times New Roman"/>
                          <a:cs typeface="Times New Roman"/>
                        </a:rPr>
                        <a:t> </a:t>
                      </a:r>
                      <a:endParaRPr lang="en-US" sz="1400" dirty="0">
                        <a:latin typeface=".VnTime"/>
                        <a:ea typeface="Times New Roman"/>
                        <a:cs typeface="Times New Roman"/>
                      </a:endParaRPr>
                    </a:p>
                  </a:txBody>
                  <a:tcPr marL="68580" marR="68580" marT="0" marB="0"/>
                </a:tc>
                <a:tc>
                  <a:txBody>
                    <a:bodyPr/>
                    <a:lstStyle/>
                    <a:p>
                      <a:pPr algn="just">
                        <a:lnSpc>
                          <a:spcPct val="100000"/>
                        </a:lnSpc>
                        <a:spcBef>
                          <a:spcPts val="0"/>
                        </a:spcBef>
                        <a:spcAft>
                          <a:spcPts val="0"/>
                        </a:spcAft>
                      </a:pPr>
                      <a:r>
                        <a:rPr lang="en-US" sz="1400" dirty="0">
                          <a:latin typeface="Times New Roman"/>
                          <a:ea typeface="Times New Roman"/>
                          <a:cs typeface="Times New Roman"/>
                        </a:rPr>
                        <a:t>+ </a:t>
                      </a:r>
                      <a:r>
                        <a:rPr lang="en-US" sz="1400" dirty="0" err="1">
                          <a:latin typeface="Times New Roman"/>
                          <a:ea typeface="Times New Roman"/>
                          <a:cs typeface="Times New Roman"/>
                        </a:rPr>
                        <a:t>Huỳnh</a:t>
                      </a:r>
                      <a:r>
                        <a:rPr lang="en-US" sz="1400" dirty="0">
                          <a:latin typeface="Times New Roman"/>
                          <a:ea typeface="Times New Roman"/>
                          <a:cs typeface="Times New Roman"/>
                        </a:rPr>
                        <a:t> </a:t>
                      </a:r>
                      <a:r>
                        <a:rPr lang="en-US" sz="1400" dirty="0" err="1">
                          <a:latin typeface="Times New Roman"/>
                          <a:ea typeface="Times New Roman"/>
                          <a:cs typeface="Times New Roman"/>
                        </a:rPr>
                        <a:t>quang</a:t>
                      </a:r>
                      <a:r>
                        <a:rPr lang="en-US" sz="1400" dirty="0">
                          <a:latin typeface="Times New Roman"/>
                          <a:ea typeface="Times New Roman"/>
                          <a:cs typeface="Times New Roman"/>
                        </a:rPr>
                        <a:t> </a:t>
                      </a:r>
                      <a:r>
                        <a:rPr lang="en-US" sz="1400" dirty="0" err="1">
                          <a:latin typeface="Times New Roman"/>
                          <a:ea typeface="Times New Roman"/>
                          <a:cs typeface="Times New Roman"/>
                        </a:rPr>
                        <a:t>tia</a:t>
                      </a:r>
                      <a:r>
                        <a:rPr lang="en-US" sz="1400" dirty="0">
                          <a:latin typeface="Times New Roman"/>
                          <a:ea typeface="Times New Roman"/>
                          <a:cs typeface="Times New Roman"/>
                        </a:rPr>
                        <a:t> X</a:t>
                      </a:r>
                      <a:endParaRPr lang="en-US" sz="1400" dirty="0">
                        <a:latin typeface=".VnTime"/>
                        <a:ea typeface="Times New Roman"/>
                        <a:cs typeface="Times New Roman"/>
                      </a:endParaRPr>
                    </a:p>
                  </a:txBody>
                  <a:tcPr marL="68580" marR="68580" marT="0" marB="0"/>
                </a:tc>
                <a:tc>
                  <a:txBody>
                    <a:bodyPr/>
                    <a:lstStyle/>
                    <a:p>
                      <a:pPr algn="ctr">
                        <a:lnSpc>
                          <a:spcPct val="100000"/>
                        </a:lnSpc>
                        <a:spcBef>
                          <a:spcPts val="0"/>
                        </a:spcBef>
                        <a:spcAft>
                          <a:spcPts val="0"/>
                        </a:spcAft>
                      </a:pPr>
                      <a:r>
                        <a:rPr lang="en-US" sz="1400">
                          <a:latin typeface="Times New Roman"/>
                          <a:ea typeface="Times New Roman"/>
                          <a:cs typeface="Times New Roman"/>
                        </a:rPr>
                        <a:t>1180/Q</a:t>
                      </a:r>
                      <a:r>
                        <a:rPr lang="en-US" sz="1400">
                          <a:latin typeface="Times New Roman"/>
                          <a:ea typeface="Times New Roman"/>
                          <a:cs typeface="Arial"/>
                        </a:rPr>
                        <a:t>Đ</a:t>
                      </a:r>
                      <a:r>
                        <a:rPr lang="en-US" sz="1400">
                          <a:latin typeface="Times New Roman"/>
                          <a:ea typeface="Times New Roman"/>
                          <a:cs typeface="Times New Roman"/>
                        </a:rPr>
                        <a:t>-T</a:t>
                      </a:r>
                      <a:r>
                        <a:rPr lang="en-US" sz="1400">
                          <a:latin typeface="Times New Roman"/>
                          <a:ea typeface="Times New Roman"/>
                          <a:cs typeface="Arial"/>
                        </a:rPr>
                        <a:t>Đ</a:t>
                      </a:r>
                      <a:r>
                        <a:rPr lang="en-US" sz="1400">
                          <a:latin typeface="Times New Roman"/>
                          <a:ea typeface="Times New Roman"/>
                          <a:cs typeface="Times New Roman"/>
                        </a:rPr>
                        <a:t>C </a:t>
                      </a:r>
                      <a:endParaRPr lang="en-US" sz="1400">
                        <a:latin typeface=".VnTime"/>
                        <a:ea typeface="Times New Roman"/>
                        <a:cs typeface="Times New Roman"/>
                      </a:endParaRPr>
                    </a:p>
                    <a:p>
                      <a:pPr algn="ctr">
                        <a:lnSpc>
                          <a:spcPct val="100000"/>
                        </a:lnSpc>
                        <a:spcBef>
                          <a:spcPts val="0"/>
                        </a:spcBef>
                        <a:spcAft>
                          <a:spcPts val="0"/>
                        </a:spcAft>
                      </a:pPr>
                      <a:r>
                        <a:rPr lang="en-US" sz="1400">
                          <a:latin typeface="Times New Roman"/>
                          <a:ea typeface="Times New Roman"/>
                          <a:cs typeface="Times New Roman"/>
                        </a:rPr>
                        <a:t>ngày 29/5/2014</a:t>
                      </a:r>
                      <a:endParaRPr lang="en-US" sz="1400">
                        <a:latin typeface=".VnTime"/>
                        <a:ea typeface="Times New Roman"/>
                        <a:cs typeface="Times New Roman"/>
                      </a:endParaRPr>
                    </a:p>
                    <a:p>
                      <a:pPr algn="ctr">
                        <a:lnSpc>
                          <a:spcPct val="100000"/>
                        </a:lnSpc>
                        <a:spcBef>
                          <a:spcPts val="0"/>
                        </a:spcBef>
                        <a:spcAft>
                          <a:spcPts val="0"/>
                        </a:spcAft>
                      </a:pPr>
                      <a:r>
                        <a:rPr lang="en-US" sz="1400">
                          <a:latin typeface="Times New Roman"/>
                          <a:ea typeface="Times New Roman"/>
                          <a:cs typeface="Times New Roman"/>
                        </a:rPr>
                        <a:t>(Quyết định chỉ định có giá trị 03 năm kể từ ngày ký)</a:t>
                      </a:r>
                      <a:endParaRPr lang="en-US" sz="1400">
                        <a:latin typeface=".VnTime"/>
                        <a:ea typeface="Times New Roman"/>
                        <a:cs typeface="Times New Roman"/>
                      </a:endParaRPr>
                    </a:p>
                  </a:txBody>
                  <a:tcPr marL="68580" marR="68580" marT="0" marB="0"/>
                </a:tc>
                <a:tc>
                  <a:txBody>
                    <a:bodyPr/>
                    <a:lstStyle/>
                    <a:p>
                      <a:pPr algn="ctr">
                        <a:lnSpc>
                          <a:spcPct val="100000"/>
                        </a:lnSpc>
                        <a:spcBef>
                          <a:spcPts val="0"/>
                        </a:spcBef>
                        <a:spcAft>
                          <a:spcPts val="0"/>
                        </a:spcAft>
                      </a:pPr>
                      <a:r>
                        <a:rPr lang="en-US" sz="1400">
                          <a:latin typeface="Times New Roman"/>
                          <a:ea typeface="Times New Roman"/>
                          <a:cs typeface="Times New Roman"/>
                        </a:rPr>
                        <a:t>Còn hiệu lực</a:t>
                      </a:r>
                      <a:endParaRPr lang="en-US" sz="1400">
                        <a:latin typeface=".VnTime"/>
                        <a:ea typeface="Times New Roman"/>
                        <a:cs typeface="Times New Roman"/>
                      </a:endParaRPr>
                    </a:p>
                  </a:txBody>
                  <a:tcPr marL="68580" marR="68580" marT="0" marB="0"/>
                </a:tc>
              </a:tr>
              <a:tr h="1239647">
                <a:tc>
                  <a:txBody>
                    <a:bodyPr/>
                    <a:lstStyle/>
                    <a:p>
                      <a:pPr marL="342900" lvl="0" indent="-342900">
                        <a:lnSpc>
                          <a:spcPct val="100000"/>
                        </a:lnSpc>
                        <a:spcBef>
                          <a:spcPts val="0"/>
                        </a:spcBef>
                        <a:spcAft>
                          <a:spcPts val="0"/>
                        </a:spcAft>
                        <a:buFontTx/>
                        <a:buNone/>
                        <a:tabLst>
                          <a:tab pos="457200" algn="l"/>
                        </a:tabLst>
                      </a:pPr>
                      <a:r>
                        <a:rPr lang="en-US" sz="1400" dirty="0" smtClean="0">
                          <a:latin typeface="Times New Roman"/>
                          <a:ea typeface="Times New Roman"/>
                          <a:cs typeface="Times New Roman"/>
                        </a:rPr>
                        <a:t>2</a:t>
                      </a:r>
                      <a:endParaRPr lang="en-US" sz="1400" dirty="0">
                        <a:latin typeface="Times New Roman"/>
                        <a:ea typeface="Times New Roman"/>
                        <a:cs typeface="Times New Roman"/>
                      </a:endParaRPr>
                    </a:p>
                  </a:txBody>
                  <a:tcPr marL="68580" marR="68580" marT="0" marB="0"/>
                </a:tc>
                <a:tc>
                  <a:txBody>
                    <a:bodyPr/>
                    <a:lstStyle/>
                    <a:p>
                      <a:pPr algn="just">
                        <a:lnSpc>
                          <a:spcPct val="100000"/>
                        </a:lnSpc>
                        <a:spcBef>
                          <a:spcPts val="0"/>
                        </a:spcBef>
                        <a:spcAft>
                          <a:spcPts val="0"/>
                        </a:spcAft>
                      </a:pPr>
                      <a:r>
                        <a:rPr lang="en-US" sz="1400" dirty="0" err="1">
                          <a:latin typeface="Times New Roman"/>
                          <a:ea typeface="Times New Roman"/>
                          <a:cs typeface="Times New Roman"/>
                        </a:rPr>
                        <a:t>Trung</a:t>
                      </a:r>
                      <a:r>
                        <a:rPr lang="en-US" sz="1400" dirty="0">
                          <a:latin typeface="Times New Roman"/>
                          <a:ea typeface="Times New Roman"/>
                          <a:cs typeface="Times New Roman"/>
                        </a:rPr>
                        <a:t> </a:t>
                      </a:r>
                      <a:r>
                        <a:rPr lang="en-US" sz="1400" dirty="0" err="1">
                          <a:latin typeface="Times New Roman"/>
                          <a:ea typeface="Times New Roman"/>
                          <a:cs typeface="Times New Roman"/>
                        </a:rPr>
                        <a:t>tâm</a:t>
                      </a:r>
                      <a:r>
                        <a:rPr lang="en-US" sz="1400" dirty="0">
                          <a:latin typeface="Times New Roman"/>
                          <a:ea typeface="Times New Roman"/>
                          <a:cs typeface="Times New Roman"/>
                        </a:rPr>
                        <a:t> </a:t>
                      </a:r>
                      <a:r>
                        <a:rPr lang="en-US" sz="1400" dirty="0" err="1">
                          <a:latin typeface="Times New Roman"/>
                          <a:ea typeface="Times New Roman"/>
                          <a:cs typeface="Times New Roman"/>
                        </a:rPr>
                        <a:t>K</a:t>
                      </a:r>
                      <a:r>
                        <a:rPr lang="en-US" sz="1400" dirty="0" err="1">
                          <a:latin typeface="Times New Roman"/>
                          <a:ea typeface="Times New Roman"/>
                          <a:cs typeface="Arial"/>
                        </a:rPr>
                        <a:t>ỹ</a:t>
                      </a:r>
                      <a:r>
                        <a:rPr lang="en-US" sz="1400" dirty="0">
                          <a:latin typeface="Times New Roman"/>
                          <a:ea typeface="Times New Roman"/>
                          <a:cs typeface="Times New Roman"/>
                        </a:rPr>
                        <a:t> </a:t>
                      </a:r>
                      <a:r>
                        <a:rPr lang="en-US" sz="1400" dirty="0" err="1">
                          <a:latin typeface="Times New Roman"/>
                          <a:ea typeface="Times New Roman"/>
                          <a:cs typeface="Times New Roman"/>
                        </a:rPr>
                        <a:t>thu</a:t>
                      </a:r>
                      <a:r>
                        <a:rPr lang="en-US" sz="1400" dirty="0" err="1">
                          <a:latin typeface="Times New Roman"/>
                          <a:ea typeface="Times New Roman"/>
                          <a:cs typeface="Arial"/>
                        </a:rPr>
                        <a:t>ậ</a:t>
                      </a:r>
                      <a:r>
                        <a:rPr lang="en-US" sz="1400" dirty="0" err="1">
                          <a:latin typeface="Times New Roman"/>
                          <a:ea typeface="Times New Roman"/>
                          <a:cs typeface=".VnTime"/>
                        </a:rPr>
                        <a:t>t</a:t>
                      </a:r>
                      <a:r>
                        <a:rPr lang="en-US" sz="1400" dirty="0">
                          <a:latin typeface="Times New Roman"/>
                          <a:ea typeface="Times New Roman"/>
                          <a:cs typeface="Times New Roman"/>
                        </a:rPr>
                        <a:t> TC </a:t>
                      </a:r>
                      <a:r>
                        <a:rPr lang="en-US" sz="1400" dirty="0">
                          <a:latin typeface="Times New Roman"/>
                          <a:ea typeface="Times New Roman"/>
                          <a:cs typeface="Arial"/>
                        </a:rPr>
                        <a:t>Đ</a:t>
                      </a:r>
                      <a:r>
                        <a:rPr lang="en-US" sz="1400" dirty="0">
                          <a:latin typeface="Times New Roman"/>
                          <a:ea typeface="Times New Roman"/>
                          <a:cs typeface="Times New Roman"/>
                        </a:rPr>
                        <a:t>L CL 3 (QUATEST 3)</a:t>
                      </a:r>
                      <a:endParaRPr lang="en-US" sz="1400" dirty="0">
                        <a:latin typeface=".VnTime"/>
                        <a:ea typeface="Times New Roman"/>
                        <a:cs typeface="Times New Roman"/>
                      </a:endParaRPr>
                    </a:p>
                  </a:txBody>
                  <a:tcPr marL="68580" marR="68580" marT="0" marB="0"/>
                </a:tc>
                <a:tc>
                  <a:txBody>
                    <a:bodyPr/>
                    <a:lstStyle/>
                    <a:p>
                      <a:pPr algn="just">
                        <a:lnSpc>
                          <a:spcPct val="100000"/>
                        </a:lnSpc>
                        <a:spcBef>
                          <a:spcPts val="0"/>
                        </a:spcBef>
                        <a:spcAft>
                          <a:spcPts val="0"/>
                        </a:spcAft>
                      </a:pPr>
                      <a:r>
                        <a:rPr lang="en-US" sz="1400">
                          <a:latin typeface="Times New Roman"/>
                          <a:ea typeface="Times New Roman"/>
                          <a:cs typeface="Times New Roman"/>
                        </a:rPr>
                        <a:t>S</a:t>
                      </a:r>
                      <a:r>
                        <a:rPr lang="en-US" sz="1400">
                          <a:latin typeface="Times New Roman"/>
                          <a:ea typeface="Times New Roman"/>
                          <a:cs typeface="Arial"/>
                        </a:rPr>
                        <a:t>ố</a:t>
                      </a:r>
                      <a:r>
                        <a:rPr lang="en-US" sz="1400">
                          <a:latin typeface="Times New Roman"/>
                          <a:ea typeface="Times New Roman"/>
                          <a:cs typeface="Times New Roman"/>
                        </a:rPr>
                        <a:t> 49 Pasteur - Qu</a:t>
                      </a:r>
                      <a:r>
                        <a:rPr lang="en-US" sz="1400">
                          <a:latin typeface="Times New Roman"/>
                          <a:ea typeface="Times New Roman"/>
                          <a:cs typeface="Arial"/>
                        </a:rPr>
                        <a:t>ậ</a:t>
                      </a:r>
                      <a:r>
                        <a:rPr lang="en-US" sz="1400">
                          <a:latin typeface="Times New Roman"/>
                          <a:ea typeface="Times New Roman"/>
                          <a:cs typeface=".VnTime"/>
                        </a:rPr>
                        <a:t>n</a:t>
                      </a:r>
                      <a:r>
                        <a:rPr lang="en-US" sz="1400">
                          <a:latin typeface="Times New Roman"/>
                          <a:ea typeface="Times New Roman"/>
                          <a:cs typeface="Times New Roman"/>
                        </a:rPr>
                        <a:t> 1-TP.H</a:t>
                      </a:r>
                      <a:r>
                        <a:rPr lang="en-US" sz="1400">
                          <a:latin typeface="Times New Roman"/>
                          <a:ea typeface="Times New Roman"/>
                          <a:cs typeface="Arial"/>
                        </a:rPr>
                        <a:t>ồ</a:t>
                      </a:r>
                      <a:r>
                        <a:rPr lang="en-US" sz="1400">
                          <a:latin typeface="Times New Roman"/>
                          <a:ea typeface="Times New Roman"/>
                          <a:cs typeface="Times New Roman"/>
                        </a:rPr>
                        <a:t> Chí Minh </a:t>
                      </a:r>
                      <a:endParaRPr lang="en-US" sz="1400">
                        <a:latin typeface=".VnTime"/>
                        <a:ea typeface="Times New Roman"/>
                        <a:cs typeface="Times New Roman"/>
                      </a:endParaRPr>
                    </a:p>
                    <a:p>
                      <a:pPr algn="just">
                        <a:lnSpc>
                          <a:spcPct val="100000"/>
                        </a:lnSpc>
                        <a:spcBef>
                          <a:spcPts val="0"/>
                        </a:spcBef>
                        <a:spcAft>
                          <a:spcPts val="0"/>
                        </a:spcAft>
                      </a:pPr>
                      <a:r>
                        <a:rPr lang="en-US" sz="1400">
                          <a:latin typeface="Times New Roman"/>
                          <a:ea typeface="Times New Roman"/>
                          <a:cs typeface="Times New Roman"/>
                        </a:rPr>
                        <a:t>Tel: 08 3829 4274</a:t>
                      </a:r>
                      <a:endParaRPr lang="en-US" sz="1400">
                        <a:latin typeface=".VnTime"/>
                        <a:ea typeface="Times New Roman"/>
                        <a:cs typeface="Times New Roman"/>
                      </a:endParaRPr>
                    </a:p>
                    <a:p>
                      <a:pPr algn="just">
                        <a:lnSpc>
                          <a:spcPct val="100000"/>
                        </a:lnSpc>
                        <a:spcBef>
                          <a:spcPts val="0"/>
                        </a:spcBef>
                        <a:spcAft>
                          <a:spcPts val="0"/>
                        </a:spcAft>
                      </a:pPr>
                      <a:r>
                        <a:rPr lang="en-US" sz="1400">
                          <a:latin typeface="Times New Roman"/>
                          <a:ea typeface="Times New Roman"/>
                          <a:cs typeface="Times New Roman"/>
                        </a:rPr>
                        <a:t>Fax: 08 3829 3010</a:t>
                      </a:r>
                      <a:endParaRPr lang="en-US" sz="1400">
                        <a:latin typeface=".VnTime"/>
                        <a:ea typeface="Times New Roman"/>
                        <a:cs typeface="Times New Roman"/>
                      </a:endParaRPr>
                    </a:p>
                  </a:txBody>
                  <a:tcPr marL="68580" marR="68580" marT="0" marB="0"/>
                </a:tc>
                <a:tc>
                  <a:txBody>
                    <a:bodyPr/>
                    <a:lstStyle/>
                    <a:p>
                      <a:pPr algn="just">
                        <a:lnSpc>
                          <a:spcPct val="100000"/>
                        </a:lnSpc>
                        <a:spcBef>
                          <a:spcPts val="0"/>
                        </a:spcBef>
                        <a:spcAft>
                          <a:spcPts val="0"/>
                        </a:spcAft>
                      </a:pPr>
                      <a:r>
                        <a:rPr lang="en-US" sz="1400" dirty="0">
                          <a:latin typeface="Times New Roman"/>
                          <a:ea typeface="Times New Roman"/>
                          <a:cs typeface="Times New Roman"/>
                        </a:rPr>
                        <a:t>+ </a:t>
                      </a:r>
                      <a:r>
                        <a:rPr lang="en-US" sz="1400" dirty="0" err="1">
                          <a:latin typeface="Times New Roman"/>
                          <a:ea typeface="Times New Roman"/>
                          <a:cs typeface="Times New Roman"/>
                        </a:rPr>
                        <a:t>Huỳnh</a:t>
                      </a:r>
                      <a:r>
                        <a:rPr lang="en-US" sz="1400" dirty="0">
                          <a:latin typeface="Times New Roman"/>
                          <a:ea typeface="Times New Roman"/>
                          <a:cs typeface="Times New Roman"/>
                        </a:rPr>
                        <a:t> </a:t>
                      </a:r>
                      <a:r>
                        <a:rPr lang="en-US" sz="1400" dirty="0" err="1">
                          <a:latin typeface="Times New Roman"/>
                          <a:ea typeface="Times New Roman"/>
                          <a:cs typeface="Times New Roman"/>
                        </a:rPr>
                        <a:t>quang</a:t>
                      </a:r>
                      <a:r>
                        <a:rPr lang="en-US" sz="1400" dirty="0">
                          <a:latin typeface="Times New Roman"/>
                          <a:ea typeface="Times New Roman"/>
                          <a:cs typeface="Times New Roman"/>
                        </a:rPr>
                        <a:t> </a:t>
                      </a:r>
                      <a:r>
                        <a:rPr lang="en-US" sz="1400" dirty="0" err="1">
                          <a:latin typeface="Times New Roman"/>
                          <a:ea typeface="Times New Roman"/>
                          <a:cs typeface="Times New Roman"/>
                        </a:rPr>
                        <a:t>tia</a:t>
                      </a:r>
                      <a:r>
                        <a:rPr lang="en-US" sz="1400" dirty="0">
                          <a:latin typeface="Times New Roman"/>
                          <a:ea typeface="Times New Roman"/>
                          <a:cs typeface="Times New Roman"/>
                        </a:rPr>
                        <a:t> X</a:t>
                      </a:r>
                      <a:endParaRPr lang="en-US" sz="1400" dirty="0">
                        <a:latin typeface=".VnTime"/>
                        <a:ea typeface="Times New Roman"/>
                        <a:cs typeface="Times New Roman"/>
                      </a:endParaRPr>
                    </a:p>
                    <a:p>
                      <a:pPr algn="just">
                        <a:lnSpc>
                          <a:spcPct val="100000"/>
                        </a:lnSpc>
                        <a:spcBef>
                          <a:spcPts val="0"/>
                        </a:spcBef>
                        <a:spcAft>
                          <a:spcPts val="0"/>
                        </a:spcAft>
                      </a:pPr>
                      <a:r>
                        <a:rPr lang="en-US" sz="1400" dirty="0">
                          <a:latin typeface="Times New Roman"/>
                          <a:ea typeface="Times New Roman"/>
                          <a:cs typeface="Times New Roman"/>
                        </a:rPr>
                        <a:t>+ ICP-OES</a:t>
                      </a:r>
                      <a:endParaRPr lang="en-US" sz="1400" dirty="0">
                        <a:latin typeface=".VnTime"/>
                        <a:ea typeface="Times New Roman"/>
                        <a:cs typeface="Times New Roman"/>
                      </a:endParaRPr>
                    </a:p>
                    <a:p>
                      <a:pPr algn="just">
                        <a:lnSpc>
                          <a:spcPct val="100000"/>
                        </a:lnSpc>
                        <a:spcBef>
                          <a:spcPts val="0"/>
                        </a:spcBef>
                        <a:spcAft>
                          <a:spcPts val="0"/>
                        </a:spcAft>
                      </a:pPr>
                      <a:r>
                        <a:rPr lang="en-US" sz="1400" dirty="0">
                          <a:latin typeface="Times New Roman"/>
                          <a:ea typeface="Times New Roman"/>
                          <a:cs typeface="Times New Roman"/>
                        </a:rPr>
                        <a:t>+ </a:t>
                      </a:r>
                      <a:r>
                        <a:rPr lang="nl-NL" sz="1400" dirty="0">
                          <a:latin typeface="Times New Roman"/>
                          <a:ea typeface="Times New Roman"/>
                          <a:cs typeface="Times New Roman"/>
                        </a:rPr>
                        <a:t>Cupellation</a:t>
                      </a:r>
                      <a:r>
                        <a:rPr lang="en-US" sz="1400" dirty="0">
                          <a:latin typeface="Times New Roman"/>
                          <a:ea typeface="Times New Roman"/>
                          <a:cs typeface="Times New Roman"/>
                        </a:rPr>
                        <a:t> (</a:t>
                      </a:r>
                      <a:r>
                        <a:rPr lang="en-US" sz="1400" dirty="0" err="1">
                          <a:latin typeface="Times New Roman"/>
                          <a:ea typeface="Times New Roman"/>
                          <a:cs typeface="Times New Roman"/>
                        </a:rPr>
                        <a:t>Nhiệt</a:t>
                      </a:r>
                      <a:r>
                        <a:rPr lang="en-US" sz="1400" dirty="0">
                          <a:latin typeface="Times New Roman"/>
                          <a:ea typeface="Times New Roman"/>
                          <a:cs typeface="Times New Roman"/>
                        </a:rPr>
                        <a:t> </a:t>
                      </a:r>
                      <a:r>
                        <a:rPr lang="en-US" sz="1400" dirty="0" err="1">
                          <a:latin typeface="Times New Roman"/>
                          <a:ea typeface="Times New Roman"/>
                          <a:cs typeface="Times New Roman"/>
                        </a:rPr>
                        <a:t>phân</a:t>
                      </a:r>
                      <a:r>
                        <a:rPr lang="en-US" sz="1400" dirty="0">
                          <a:latin typeface="Times New Roman"/>
                          <a:ea typeface="Times New Roman"/>
                          <a:cs typeface="Times New Roman"/>
                        </a:rPr>
                        <a:t> - Fire Assay)</a:t>
                      </a:r>
                      <a:endParaRPr lang="en-US" sz="1400" dirty="0">
                        <a:latin typeface=".VnTime"/>
                        <a:ea typeface="Times New Roman"/>
                        <a:cs typeface="Times New Roman"/>
                      </a:endParaRPr>
                    </a:p>
                  </a:txBody>
                  <a:tcPr marL="68580" marR="68580" marT="0" marB="0"/>
                </a:tc>
                <a:tc>
                  <a:txBody>
                    <a:bodyPr/>
                    <a:lstStyle/>
                    <a:p>
                      <a:pPr algn="ctr">
                        <a:lnSpc>
                          <a:spcPct val="100000"/>
                        </a:lnSpc>
                        <a:spcBef>
                          <a:spcPts val="0"/>
                        </a:spcBef>
                        <a:spcAft>
                          <a:spcPts val="0"/>
                        </a:spcAft>
                      </a:pPr>
                      <a:r>
                        <a:rPr lang="en-US" sz="1400" dirty="0">
                          <a:latin typeface="Times New Roman"/>
                          <a:ea typeface="Times New Roman"/>
                          <a:cs typeface="Times New Roman"/>
                        </a:rPr>
                        <a:t>1179/Q</a:t>
                      </a:r>
                      <a:r>
                        <a:rPr lang="en-US" sz="1400" dirty="0">
                          <a:latin typeface="Times New Roman"/>
                          <a:ea typeface="Times New Roman"/>
                          <a:cs typeface="Arial"/>
                        </a:rPr>
                        <a:t>Đ</a:t>
                      </a:r>
                      <a:r>
                        <a:rPr lang="en-US" sz="1400" dirty="0">
                          <a:latin typeface="Times New Roman"/>
                          <a:ea typeface="Times New Roman"/>
                          <a:cs typeface="Times New Roman"/>
                        </a:rPr>
                        <a:t>-T</a:t>
                      </a:r>
                      <a:r>
                        <a:rPr lang="en-US" sz="1400" dirty="0">
                          <a:latin typeface="Times New Roman"/>
                          <a:ea typeface="Times New Roman"/>
                          <a:cs typeface="Arial"/>
                        </a:rPr>
                        <a:t>Đ</a:t>
                      </a:r>
                      <a:r>
                        <a:rPr lang="en-US" sz="1400" dirty="0">
                          <a:latin typeface="Times New Roman"/>
                          <a:ea typeface="Times New Roman"/>
                          <a:cs typeface="Times New Roman"/>
                        </a:rPr>
                        <a:t>C </a:t>
                      </a:r>
                      <a:endParaRPr lang="en-US" sz="1400" dirty="0">
                        <a:latin typeface=".VnTime"/>
                        <a:ea typeface="Times New Roman"/>
                        <a:cs typeface="Times New Roman"/>
                      </a:endParaRPr>
                    </a:p>
                    <a:p>
                      <a:pPr algn="ctr">
                        <a:lnSpc>
                          <a:spcPct val="100000"/>
                        </a:lnSpc>
                        <a:spcBef>
                          <a:spcPts val="0"/>
                        </a:spcBef>
                        <a:spcAft>
                          <a:spcPts val="0"/>
                        </a:spcAft>
                      </a:pPr>
                      <a:r>
                        <a:rPr lang="en-US" sz="1400" dirty="0" err="1">
                          <a:latin typeface="Times New Roman"/>
                          <a:ea typeface="Times New Roman"/>
                          <a:cs typeface="Times New Roman"/>
                        </a:rPr>
                        <a:t>ngày</a:t>
                      </a:r>
                      <a:r>
                        <a:rPr lang="en-US" sz="1400" dirty="0">
                          <a:latin typeface="Times New Roman"/>
                          <a:ea typeface="Times New Roman"/>
                          <a:cs typeface="Times New Roman"/>
                        </a:rPr>
                        <a:t> 29/5/2014</a:t>
                      </a:r>
                      <a:endParaRPr lang="en-US" sz="1400" dirty="0">
                        <a:latin typeface=".VnTime"/>
                        <a:ea typeface="Times New Roman"/>
                        <a:cs typeface="Times New Roman"/>
                      </a:endParaRPr>
                    </a:p>
                    <a:p>
                      <a:pPr algn="ctr">
                        <a:lnSpc>
                          <a:spcPct val="100000"/>
                        </a:lnSpc>
                        <a:spcBef>
                          <a:spcPts val="0"/>
                        </a:spcBef>
                        <a:spcAft>
                          <a:spcPts val="0"/>
                        </a:spcAft>
                      </a:pPr>
                      <a:r>
                        <a:rPr lang="en-US" sz="1400" dirty="0">
                          <a:latin typeface="Times New Roman"/>
                          <a:ea typeface="Times New Roman"/>
                          <a:cs typeface="Times New Roman"/>
                        </a:rPr>
                        <a:t>(</a:t>
                      </a:r>
                      <a:r>
                        <a:rPr lang="en-US" sz="1400" dirty="0" err="1">
                          <a:latin typeface="Times New Roman"/>
                          <a:ea typeface="Times New Roman"/>
                          <a:cs typeface="Times New Roman"/>
                        </a:rPr>
                        <a:t>Quyết</a:t>
                      </a:r>
                      <a:r>
                        <a:rPr lang="en-US" sz="1400" dirty="0">
                          <a:latin typeface="Times New Roman"/>
                          <a:ea typeface="Times New Roman"/>
                          <a:cs typeface="Times New Roman"/>
                        </a:rPr>
                        <a:t> </a:t>
                      </a:r>
                      <a:r>
                        <a:rPr lang="en-US" sz="1400" dirty="0" err="1">
                          <a:latin typeface="Times New Roman"/>
                          <a:ea typeface="Times New Roman"/>
                          <a:cs typeface="Times New Roman"/>
                        </a:rPr>
                        <a:t>định</a:t>
                      </a:r>
                      <a:r>
                        <a:rPr lang="en-US" sz="1400" dirty="0">
                          <a:latin typeface="Times New Roman"/>
                          <a:ea typeface="Times New Roman"/>
                          <a:cs typeface="Times New Roman"/>
                        </a:rPr>
                        <a:t> </a:t>
                      </a:r>
                      <a:r>
                        <a:rPr lang="en-US" sz="1400" dirty="0" err="1">
                          <a:latin typeface="Times New Roman"/>
                          <a:ea typeface="Times New Roman"/>
                          <a:cs typeface="Times New Roman"/>
                        </a:rPr>
                        <a:t>chỉ</a:t>
                      </a:r>
                      <a:r>
                        <a:rPr lang="en-US" sz="1400" dirty="0">
                          <a:latin typeface="Times New Roman"/>
                          <a:ea typeface="Times New Roman"/>
                          <a:cs typeface="Times New Roman"/>
                        </a:rPr>
                        <a:t> </a:t>
                      </a:r>
                      <a:r>
                        <a:rPr lang="en-US" sz="1400" dirty="0" err="1">
                          <a:latin typeface="Times New Roman"/>
                          <a:ea typeface="Times New Roman"/>
                          <a:cs typeface="Times New Roman"/>
                        </a:rPr>
                        <a:t>định</a:t>
                      </a:r>
                      <a:r>
                        <a:rPr lang="en-US" sz="1400" dirty="0">
                          <a:latin typeface="Times New Roman"/>
                          <a:ea typeface="Times New Roman"/>
                          <a:cs typeface="Times New Roman"/>
                        </a:rPr>
                        <a:t> </a:t>
                      </a:r>
                      <a:r>
                        <a:rPr lang="en-US" sz="1400" dirty="0" err="1">
                          <a:latin typeface="Times New Roman"/>
                          <a:ea typeface="Times New Roman"/>
                          <a:cs typeface="Times New Roman"/>
                        </a:rPr>
                        <a:t>có</a:t>
                      </a:r>
                      <a:r>
                        <a:rPr lang="en-US" sz="1400" dirty="0">
                          <a:latin typeface="Times New Roman"/>
                          <a:ea typeface="Times New Roman"/>
                          <a:cs typeface="Times New Roman"/>
                        </a:rPr>
                        <a:t> </a:t>
                      </a:r>
                      <a:r>
                        <a:rPr lang="en-US" sz="1400" dirty="0" err="1">
                          <a:latin typeface="Times New Roman"/>
                          <a:ea typeface="Times New Roman"/>
                          <a:cs typeface="Times New Roman"/>
                        </a:rPr>
                        <a:t>giá</a:t>
                      </a:r>
                      <a:r>
                        <a:rPr lang="en-US" sz="1400" dirty="0">
                          <a:latin typeface="Times New Roman"/>
                          <a:ea typeface="Times New Roman"/>
                          <a:cs typeface="Times New Roman"/>
                        </a:rPr>
                        <a:t> </a:t>
                      </a:r>
                      <a:r>
                        <a:rPr lang="en-US" sz="1400" dirty="0" err="1">
                          <a:latin typeface="Times New Roman"/>
                          <a:ea typeface="Times New Roman"/>
                          <a:cs typeface="Times New Roman"/>
                        </a:rPr>
                        <a:t>trị</a:t>
                      </a:r>
                      <a:r>
                        <a:rPr lang="en-US" sz="1400" dirty="0">
                          <a:latin typeface="Times New Roman"/>
                          <a:ea typeface="Times New Roman"/>
                          <a:cs typeface="Times New Roman"/>
                        </a:rPr>
                        <a:t> 03 </a:t>
                      </a:r>
                      <a:r>
                        <a:rPr lang="en-US" sz="1400" dirty="0" err="1">
                          <a:latin typeface="Times New Roman"/>
                          <a:ea typeface="Times New Roman"/>
                          <a:cs typeface="Times New Roman"/>
                        </a:rPr>
                        <a:t>năm</a:t>
                      </a:r>
                      <a:r>
                        <a:rPr lang="en-US" sz="1400" dirty="0">
                          <a:latin typeface="Times New Roman"/>
                          <a:ea typeface="Times New Roman"/>
                          <a:cs typeface="Times New Roman"/>
                        </a:rPr>
                        <a:t> </a:t>
                      </a:r>
                      <a:r>
                        <a:rPr lang="en-US" sz="1400" dirty="0" err="1">
                          <a:latin typeface="Times New Roman"/>
                          <a:ea typeface="Times New Roman"/>
                          <a:cs typeface="Times New Roman"/>
                        </a:rPr>
                        <a:t>kể</a:t>
                      </a:r>
                      <a:r>
                        <a:rPr lang="en-US" sz="1400" dirty="0">
                          <a:latin typeface="Times New Roman"/>
                          <a:ea typeface="Times New Roman"/>
                          <a:cs typeface="Times New Roman"/>
                        </a:rPr>
                        <a:t> </a:t>
                      </a:r>
                      <a:r>
                        <a:rPr lang="en-US" sz="1400" dirty="0" err="1">
                          <a:latin typeface="Times New Roman"/>
                          <a:ea typeface="Times New Roman"/>
                          <a:cs typeface="Times New Roman"/>
                        </a:rPr>
                        <a:t>từ</a:t>
                      </a:r>
                      <a:r>
                        <a:rPr lang="en-US" sz="1400" dirty="0">
                          <a:latin typeface="Times New Roman"/>
                          <a:ea typeface="Times New Roman"/>
                          <a:cs typeface="Times New Roman"/>
                        </a:rPr>
                        <a:t> </a:t>
                      </a:r>
                      <a:r>
                        <a:rPr lang="en-US" sz="1400" dirty="0" err="1">
                          <a:latin typeface="Times New Roman"/>
                          <a:ea typeface="Times New Roman"/>
                          <a:cs typeface="Times New Roman"/>
                        </a:rPr>
                        <a:t>ngày</a:t>
                      </a:r>
                      <a:r>
                        <a:rPr lang="en-US" sz="1400" dirty="0">
                          <a:latin typeface="Times New Roman"/>
                          <a:ea typeface="Times New Roman"/>
                          <a:cs typeface="Times New Roman"/>
                        </a:rPr>
                        <a:t> </a:t>
                      </a:r>
                      <a:r>
                        <a:rPr lang="en-US" sz="1400" dirty="0" err="1">
                          <a:latin typeface="Times New Roman"/>
                          <a:ea typeface="Times New Roman"/>
                          <a:cs typeface="Times New Roman"/>
                        </a:rPr>
                        <a:t>ký</a:t>
                      </a:r>
                      <a:r>
                        <a:rPr lang="en-US" sz="1400" dirty="0">
                          <a:latin typeface="Times New Roman"/>
                          <a:ea typeface="Times New Roman"/>
                          <a:cs typeface="Times New Roman"/>
                        </a:rPr>
                        <a:t>)</a:t>
                      </a:r>
                      <a:endParaRPr lang="en-US" sz="1400" dirty="0">
                        <a:latin typeface=".VnTime"/>
                        <a:ea typeface="Times New Roman"/>
                        <a:cs typeface="Times New Roman"/>
                      </a:endParaRPr>
                    </a:p>
                  </a:txBody>
                  <a:tcPr marL="68580" marR="68580" marT="0" marB="0"/>
                </a:tc>
                <a:tc>
                  <a:txBody>
                    <a:bodyPr/>
                    <a:lstStyle/>
                    <a:p>
                      <a:pPr algn="ctr">
                        <a:lnSpc>
                          <a:spcPct val="100000"/>
                        </a:lnSpc>
                        <a:spcBef>
                          <a:spcPts val="0"/>
                        </a:spcBef>
                        <a:spcAft>
                          <a:spcPts val="0"/>
                        </a:spcAft>
                      </a:pPr>
                      <a:r>
                        <a:rPr lang="en-US" sz="1400" dirty="0" err="1">
                          <a:latin typeface="Times New Roman"/>
                          <a:ea typeface="Times New Roman"/>
                          <a:cs typeface="Times New Roman"/>
                        </a:rPr>
                        <a:t>Còn</a:t>
                      </a:r>
                      <a:r>
                        <a:rPr lang="en-US" sz="1400" dirty="0">
                          <a:latin typeface="Times New Roman"/>
                          <a:ea typeface="Times New Roman"/>
                          <a:cs typeface="Times New Roman"/>
                        </a:rPr>
                        <a:t> </a:t>
                      </a:r>
                      <a:r>
                        <a:rPr lang="en-US" sz="1400" dirty="0" err="1">
                          <a:latin typeface="Times New Roman"/>
                          <a:ea typeface="Times New Roman"/>
                          <a:cs typeface="Times New Roman"/>
                        </a:rPr>
                        <a:t>hiệu</a:t>
                      </a:r>
                      <a:r>
                        <a:rPr lang="en-US" sz="1400" dirty="0">
                          <a:latin typeface="Times New Roman"/>
                          <a:ea typeface="Times New Roman"/>
                          <a:cs typeface="Times New Roman"/>
                        </a:rPr>
                        <a:t> </a:t>
                      </a:r>
                      <a:r>
                        <a:rPr lang="en-US" sz="1400" dirty="0" err="1">
                          <a:latin typeface="Times New Roman"/>
                          <a:ea typeface="Times New Roman"/>
                          <a:cs typeface="Times New Roman"/>
                        </a:rPr>
                        <a:t>lực</a:t>
                      </a:r>
                      <a:endParaRPr lang="en-US" sz="1400" dirty="0">
                        <a:latin typeface=".VnTime"/>
                        <a:ea typeface="Times New Roman"/>
                        <a:cs typeface="Times New Roman"/>
                      </a:endParaRPr>
                    </a:p>
                  </a:txBody>
                  <a:tcPr marL="68580" marR="68580" marT="0" marB="0"/>
                </a:tc>
              </a:tr>
              <a:tr h="1601923">
                <a:tc>
                  <a:txBody>
                    <a:bodyPr/>
                    <a:lstStyle/>
                    <a:p>
                      <a:pPr marL="342900" lvl="0" indent="-342900">
                        <a:lnSpc>
                          <a:spcPct val="100000"/>
                        </a:lnSpc>
                        <a:spcBef>
                          <a:spcPts val="0"/>
                        </a:spcBef>
                        <a:spcAft>
                          <a:spcPts val="0"/>
                        </a:spcAft>
                        <a:buFontTx/>
                        <a:buNone/>
                        <a:tabLst>
                          <a:tab pos="457200" algn="l"/>
                        </a:tabLst>
                      </a:pPr>
                      <a:r>
                        <a:rPr lang="en-US" sz="1400" dirty="0" smtClean="0">
                          <a:latin typeface="Times New Roman"/>
                          <a:ea typeface="Times New Roman"/>
                          <a:cs typeface="Times New Roman"/>
                        </a:rPr>
                        <a:t>3</a:t>
                      </a:r>
                      <a:endParaRPr lang="en-US" sz="1400" dirty="0">
                        <a:latin typeface="Times New Roman"/>
                        <a:ea typeface="Times New Roman"/>
                        <a:cs typeface="Times New Roman"/>
                      </a:endParaRPr>
                    </a:p>
                  </a:txBody>
                  <a:tcPr marL="68580" marR="68580" marT="0" marB="0"/>
                </a:tc>
                <a:tc>
                  <a:txBody>
                    <a:bodyPr/>
                    <a:lstStyle/>
                    <a:p>
                      <a:pPr algn="just">
                        <a:lnSpc>
                          <a:spcPct val="100000"/>
                        </a:lnSpc>
                        <a:spcBef>
                          <a:spcPts val="0"/>
                        </a:spcBef>
                        <a:spcAft>
                          <a:spcPts val="0"/>
                        </a:spcAft>
                      </a:pPr>
                      <a:r>
                        <a:rPr lang="fr-FR" sz="1400">
                          <a:latin typeface="Times New Roman"/>
                          <a:ea typeface="Times New Roman"/>
                          <a:cs typeface="Times New Roman"/>
                        </a:rPr>
                        <a:t>Ngân hàng Thương mại Cổ phần Á Châu - Trung tâm vàng</a:t>
                      </a:r>
                      <a:endParaRPr lang="en-US" sz="1400">
                        <a:latin typeface=".VnTime"/>
                        <a:ea typeface="Times New Roman"/>
                        <a:cs typeface="Times New Roman"/>
                      </a:endParaRPr>
                    </a:p>
                  </a:txBody>
                  <a:tcPr marL="68580" marR="68580" marT="0" marB="0"/>
                </a:tc>
                <a:tc>
                  <a:txBody>
                    <a:bodyPr/>
                    <a:lstStyle/>
                    <a:p>
                      <a:pPr algn="just">
                        <a:lnSpc>
                          <a:spcPct val="100000"/>
                        </a:lnSpc>
                        <a:spcBef>
                          <a:spcPts val="0"/>
                        </a:spcBef>
                        <a:spcAft>
                          <a:spcPts val="0"/>
                        </a:spcAft>
                      </a:pPr>
                      <a:r>
                        <a:rPr lang="fr-FR" sz="1400">
                          <a:latin typeface="Times New Roman"/>
                          <a:ea typeface="Times New Roman"/>
                          <a:cs typeface="Times New Roman"/>
                        </a:rPr>
                        <a:t>Số 391A Kinh Dương Vương, Phường 12, Quận 6, Tp. Hồ Chí Minh</a:t>
                      </a:r>
                      <a:endParaRPr lang="en-US" sz="1400">
                        <a:latin typeface=".VnTime"/>
                        <a:ea typeface="Times New Roman"/>
                        <a:cs typeface="Times New Roman"/>
                      </a:endParaRPr>
                    </a:p>
                    <a:p>
                      <a:pPr algn="just">
                        <a:lnSpc>
                          <a:spcPct val="100000"/>
                        </a:lnSpc>
                        <a:spcBef>
                          <a:spcPts val="0"/>
                        </a:spcBef>
                        <a:spcAft>
                          <a:spcPts val="0"/>
                        </a:spcAft>
                      </a:pPr>
                      <a:r>
                        <a:rPr lang="fr-FR" sz="1400">
                          <a:latin typeface="Times New Roman"/>
                          <a:ea typeface="Times New Roman"/>
                          <a:cs typeface="Times New Roman"/>
                        </a:rPr>
                        <a:t>Tel : 08 38778780</a:t>
                      </a:r>
                      <a:endParaRPr lang="en-US" sz="1400">
                        <a:latin typeface=".VnTime"/>
                        <a:ea typeface="Times New Roman"/>
                        <a:cs typeface="Times New Roman"/>
                      </a:endParaRPr>
                    </a:p>
                    <a:p>
                      <a:pPr algn="just">
                        <a:lnSpc>
                          <a:spcPct val="100000"/>
                        </a:lnSpc>
                        <a:spcBef>
                          <a:spcPts val="0"/>
                        </a:spcBef>
                        <a:spcAft>
                          <a:spcPts val="0"/>
                        </a:spcAft>
                      </a:pPr>
                      <a:r>
                        <a:rPr lang="fr-FR" sz="1400">
                          <a:latin typeface="Times New Roman"/>
                          <a:ea typeface="Times New Roman"/>
                          <a:cs typeface="Times New Roman"/>
                        </a:rPr>
                        <a:t>Fax : 08 38778781</a:t>
                      </a:r>
                      <a:endParaRPr lang="en-US" sz="1400">
                        <a:latin typeface=".VnTime"/>
                        <a:ea typeface="Times New Roman"/>
                        <a:cs typeface="Times New Roman"/>
                      </a:endParaRPr>
                    </a:p>
                  </a:txBody>
                  <a:tcPr marL="68580" marR="68580" marT="0" marB="0"/>
                </a:tc>
                <a:tc>
                  <a:txBody>
                    <a:bodyPr/>
                    <a:lstStyle/>
                    <a:p>
                      <a:pPr algn="just">
                        <a:lnSpc>
                          <a:spcPct val="100000"/>
                        </a:lnSpc>
                        <a:spcBef>
                          <a:spcPts val="0"/>
                        </a:spcBef>
                        <a:spcAft>
                          <a:spcPts val="0"/>
                        </a:spcAft>
                      </a:pPr>
                      <a:r>
                        <a:rPr lang="en-US" sz="1400">
                          <a:latin typeface="Times New Roman"/>
                          <a:ea typeface="Times New Roman"/>
                          <a:cs typeface="Times New Roman"/>
                        </a:rPr>
                        <a:t>+ Huỳnh quang tia X</a:t>
                      </a:r>
                      <a:endParaRPr lang="en-US" sz="1400">
                        <a:latin typeface=".VnTime"/>
                        <a:ea typeface="Times New Roman"/>
                        <a:cs typeface="Times New Roman"/>
                      </a:endParaRPr>
                    </a:p>
                    <a:p>
                      <a:pPr algn="just">
                        <a:lnSpc>
                          <a:spcPct val="100000"/>
                        </a:lnSpc>
                        <a:spcBef>
                          <a:spcPts val="0"/>
                        </a:spcBef>
                        <a:spcAft>
                          <a:spcPts val="0"/>
                        </a:spcAft>
                      </a:pPr>
                      <a:r>
                        <a:rPr lang="en-US" sz="1400">
                          <a:latin typeface="Times New Roman"/>
                          <a:ea typeface="Times New Roman"/>
                          <a:cs typeface="Times New Roman"/>
                        </a:rPr>
                        <a:t>+ ICP-OES</a:t>
                      </a:r>
                      <a:endParaRPr lang="en-US" sz="1400">
                        <a:latin typeface=".VnTime"/>
                        <a:ea typeface="Times New Roman"/>
                        <a:cs typeface="Times New Roman"/>
                      </a:endParaRPr>
                    </a:p>
                    <a:p>
                      <a:pPr algn="just">
                        <a:lnSpc>
                          <a:spcPct val="100000"/>
                        </a:lnSpc>
                        <a:spcBef>
                          <a:spcPts val="0"/>
                        </a:spcBef>
                        <a:spcAft>
                          <a:spcPts val="0"/>
                        </a:spcAft>
                      </a:pPr>
                      <a:r>
                        <a:rPr lang="en-US" sz="1400">
                          <a:latin typeface="Times New Roman"/>
                          <a:ea typeface="Times New Roman"/>
                          <a:cs typeface="Times New Roman"/>
                        </a:rPr>
                        <a:t>+ </a:t>
                      </a:r>
                      <a:r>
                        <a:rPr lang="nl-NL" sz="1400">
                          <a:latin typeface="Times New Roman"/>
                          <a:ea typeface="Times New Roman"/>
                          <a:cs typeface="Times New Roman"/>
                        </a:rPr>
                        <a:t>Cupellation</a:t>
                      </a:r>
                      <a:r>
                        <a:rPr lang="en-US" sz="1400">
                          <a:latin typeface="Times New Roman"/>
                          <a:ea typeface="Times New Roman"/>
                          <a:cs typeface="Times New Roman"/>
                        </a:rPr>
                        <a:t> (Nhiệt phân - Fire Assay)</a:t>
                      </a:r>
                      <a:endParaRPr lang="en-US" sz="1400">
                        <a:latin typeface=".VnTime"/>
                        <a:ea typeface="Times New Roman"/>
                        <a:cs typeface="Times New Roman"/>
                      </a:endParaRPr>
                    </a:p>
                  </a:txBody>
                  <a:tcPr marL="68580" marR="68580" marT="0" marB="0"/>
                </a:tc>
                <a:tc>
                  <a:txBody>
                    <a:bodyPr/>
                    <a:lstStyle/>
                    <a:p>
                      <a:pPr algn="ctr">
                        <a:lnSpc>
                          <a:spcPct val="100000"/>
                        </a:lnSpc>
                        <a:spcBef>
                          <a:spcPts val="0"/>
                        </a:spcBef>
                        <a:spcAft>
                          <a:spcPts val="0"/>
                        </a:spcAft>
                      </a:pPr>
                      <a:r>
                        <a:rPr lang="en-US" sz="1400" dirty="0">
                          <a:latin typeface="Times New Roman"/>
                          <a:ea typeface="Times New Roman"/>
                          <a:cs typeface="Times New Roman"/>
                        </a:rPr>
                        <a:t>1413/Q</a:t>
                      </a:r>
                      <a:r>
                        <a:rPr lang="en-US" sz="1400" dirty="0">
                          <a:latin typeface="Times New Roman"/>
                          <a:ea typeface="Times New Roman"/>
                          <a:cs typeface="Arial"/>
                        </a:rPr>
                        <a:t>Đ</a:t>
                      </a:r>
                      <a:r>
                        <a:rPr lang="en-US" sz="1400" dirty="0">
                          <a:latin typeface="Times New Roman"/>
                          <a:ea typeface="Times New Roman"/>
                          <a:cs typeface="Times New Roman"/>
                        </a:rPr>
                        <a:t>-T</a:t>
                      </a:r>
                      <a:r>
                        <a:rPr lang="en-US" sz="1400" dirty="0">
                          <a:latin typeface="Times New Roman"/>
                          <a:ea typeface="Times New Roman"/>
                          <a:cs typeface="Arial"/>
                        </a:rPr>
                        <a:t>Đ</a:t>
                      </a:r>
                      <a:r>
                        <a:rPr lang="en-US" sz="1400" dirty="0">
                          <a:latin typeface="Times New Roman"/>
                          <a:ea typeface="Times New Roman"/>
                          <a:cs typeface="Times New Roman"/>
                        </a:rPr>
                        <a:t>C </a:t>
                      </a:r>
                      <a:endParaRPr lang="en-US" sz="1400" dirty="0">
                        <a:latin typeface=".VnTime"/>
                        <a:ea typeface="Times New Roman"/>
                        <a:cs typeface="Times New Roman"/>
                      </a:endParaRPr>
                    </a:p>
                    <a:p>
                      <a:pPr algn="ctr">
                        <a:lnSpc>
                          <a:spcPct val="100000"/>
                        </a:lnSpc>
                        <a:spcBef>
                          <a:spcPts val="0"/>
                        </a:spcBef>
                        <a:spcAft>
                          <a:spcPts val="0"/>
                        </a:spcAft>
                      </a:pPr>
                      <a:r>
                        <a:rPr lang="en-US" sz="1400" dirty="0" err="1">
                          <a:latin typeface="Times New Roman"/>
                          <a:ea typeface="Times New Roman"/>
                          <a:cs typeface="Times New Roman"/>
                        </a:rPr>
                        <a:t>ngày</a:t>
                      </a:r>
                      <a:r>
                        <a:rPr lang="en-US" sz="1400" dirty="0">
                          <a:latin typeface="Times New Roman"/>
                          <a:ea typeface="Times New Roman"/>
                          <a:cs typeface="Times New Roman"/>
                        </a:rPr>
                        <a:t> 08/7/2014</a:t>
                      </a:r>
                      <a:endParaRPr lang="en-US" sz="1400" dirty="0">
                        <a:latin typeface=".VnTime"/>
                        <a:ea typeface="Times New Roman"/>
                        <a:cs typeface="Times New Roman"/>
                      </a:endParaRPr>
                    </a:p>
                    <a:p>
                      <a:pPr algn="ctr">
                        <a:lnSpc>
                          <a:spcPct val="100000"/>
                        </a:lnSpc>
                        <a:spcBef>
                          <a:spcPts val="0"/>
                        </a:spcBef>
                        <a:spcAft>
                          <a:spcPts val="0"/>
                        </a:spcAft>
                      </a:pPr>
                      <a:r>
                        <a:rPr lang="en-US" sz="1400" dirty="0">
                          <a:latin typeface="Times New Roman"/>
                          <a:ea typeface="Times New Roman"/>
                          <a:cs typeface="Times New Roman"/>
                        </a:rPr>
                        <a:t>(</a:t>
                      </a:r>
                      <a:r>
                        <a:rPr lang="en-US" sz="1400" dirty="0" err="1">
                          <a:latin typeface="Times New Roman"/>
                          <a:ea typeface="Times New Roman"/>
                          <a:cs typeface="Times New Roman"/>
                        </a:rPr>
                        <a:t>Quyết</a:t>
                      </a:r>
                      <a:r>
                        <a:rPr lang="en-US" sz="1400" dirty="0">
                          <a:latin typeface="Times New Roman"/>
                          <a:ea typeface="Times New Roman"/>
                          <a:cs typeface="Times New Roman"/>
                        </a:rPr>
                        <a:t> </a:t>
                      </a:r>
                      <a:r>
                        <a:rPr lang="en-US" sz="1400" dirty="0" err="1">
                          <a:latin typeface="Times New Roman"/>
                          <a:ea typeface="Times New Roman"/>
                          <a:cs typeface="Times New Roman"/>
                        </a:rPr>
                        <a:t>định</a:t>
                      </a:r>
                      <a:r>
                        <a:rPr lang="en-US" sz="1400" dirty="0">
                          <a:latin typeface="Times New Roman"/>
                          <a:ea typeface="Times New Roman"/>
                          <a:cs typeface="Times New Roman"/>
                        </a:rPr>
                        <a:t> </a:t>
                      </a:r>
                      <a:r>
                        <a:rPr lang="en-US" sz="1400" dirty="0" err="1">
                          <a:latin typeface="Times New Roman"/>
                          <a:ea typeface="Times New Roman"/>
                          <a:cs typeface="Times New Roman"/>
                        </a:rPr>
                        <a:t>chỉ</a:t>
                      </a:r>
                      <a:r>
                        <a:rPr lang="en-US" sz="1400" dirty="0">
                          <a:latin typeface="Times New Roman"/>
                          <a:ea typeface="Times New Roman"/>
                          <a:cs typeface="Times New Roman"/>
                        </a:rPr>
                        <a:t> </a:t>
                      </a:r>
                      <a:r>
                        <a:rPr lang="en-US" sz="1400" dirty="0" err="1">
                          <a:latin typeface="Times New Roman"/>
                          <a:ea typeface="Times New Roman"/>
                          <a:cs typeface="Times New Roman"/>
                        </a:rPr>
                        <a:t>định</a:t>
                      </a:r>
                      <a:r>
                        <a:rPr lang="en-US" sz="1400" dirty="0">
                          <a:latin typeface="Times New Roman"/>
                          <a:ea typeface="Times New Roman"/>
                          <a:cs typeface="Times New Roman"/>
                        </a:rPr>
                        <a:t> </a:t>
                      </a:r>
                      <a:r>
                        <a:rPr lang="en-US" sz="1400" dirty="0" err="1">
                          <a:latin typeface="Times New Roman"/>
                          <a:ea typeface="Times New Roman"/>
                          <a:cs typeface="Times New Roman"/>
                        </a:rPr>
                        <a:t>có</a:t>
                      </a:r>
                      <a:r>
                        <a:rPr lang="en-US" sz="1400" dirty="0">
                          <a:latin typeface="Times New Roman"/>
                          <a:ea typeface="Times New Roman"/>
                          <a:cs typeface="Times New Roman"/>
                        </a:rPr>
                        <a:t> </a:t>
                      </a:r>
                      <a:r>
                        <a:rPr lang="en-US" sz="1400" dirty="0" err="1">
                          <a:latin typeface="Times New Roman"/>
                          <a:ea typeface="Times New Roman"/>
                          <a:cs typeface="Times New Roman"/>
                        </a:rPr>
                        <a:t>giá</a:t>
                      </a:r>
                      <a:r>
                        <a:rPr lang="en-US" sz="1400" dirty="0">
                          <a:latin typeface="Times New Roman"/>
                          <a:ea typeface="Times New Roman"/>
                          <a:cs typeface="Times New Roman"/>
                        </a:rPr>
                        <a:t> </a:t>
                      </a:r>
                      <a:r>
                        <a:rPr lang="en-US" sz="1400" dirty="0" err="1">
                          <a:latin typeface="Times New Roman"/>
                          <a:ea typeface="Times New Roman"/>
                          <a:cs typeface="Times New Roman"/>
                        </a:rPr>
                        <a:t>trị</a:t>
                      </a:r>
                      <a:r>
                        <a:rPr lang="en-US" sz="1400" dirty="0">
                          <a:latin typeface="Times New Roman"/>
                          <a:ea typeface="Times New Roman"/>
                          <a:cs typeface="Times New Roman"/>
                        </a:rPr>
                        <a:t> 03 </a:t>
                      </a:r>
                      <a:r>
                        <a:rPr lang="en-US" sz="1400" dirty="0" err="1">
                          <a:latin typeface="Times New Roman"/>
                          <a:ea typeface="Times New Roman"/>
                          <a:cs typeface="Times New Roman"/>
                        </a:rPr>
                        <a:t>năm</a:t>
                      </a:r>
                      <a:r>
                        <a:rPr lang="en-US" sz="1400" dirty="0">
                          <a:latin typeface="Times New Roman"/>
                          <a:ea typeface="Times New Roman"/>
                          <a:cs typeface="Times New Roman"/>
                        </a:rPr>
                        <a:t> </a:t>
                      </a:r>
                      <a:r>
                        <a:rPr lang="en-US" sz="1400" dirty="0" err="1">
                          <a:latin typeface="Times New Roman"/>
                          <a:ea typeface="Times New Roman"/>
                          <a:cs typeface="Times New Roman"/>
                        </a:rPr>
                        <a:t>kể</a:t>
                      </a:r>
                      <a:r>
                        <a:rPr lang="en-US" sz="1400" dirty="0">
                          <a:latin typeface="Times New Roman"/>
                          <a:ea typeface="Times New Roman"/>
                          <a:cs typeface="Times New Roman"/>
                        </a:rPr>
                        <a:t> </a:t>
                      </a:r>
                      <a:r>
                        <a:rPr lang="en-US" sz="1400" dirty="0" err="1">
                          <a:latin typeface="Times New Roman"/>
                          <a:ea typeface="Times New Roman"/>
                          <a:cs typeface="Times New Roman"/>
                        </a:rPr>
                        <a:t>từ</a:t>
                      </a:r>
                      <a:r>
                        <a:rPr lang="en-US" sz="1400" dirty="0">
                          <a:latin typeface="Times New Roman"/>
                          <a:ea typeface="Times New Roman"/>
                          <a:cs typeface="Times New Roman"/>
                        </a:rPr>
                        <a:t> </a:t>
                      </a:r>
                      <a:r>
                        <a:rPr lang="en-US" sz="1400" dirty="0" err="1">
                          <a:latin typeface="Times New Roman"/>
                          <a:ea typeface="Times New Roman"/>
                          <a:cs typeface="Times New Roman"/>
                        </a:rPr>
                        <a:t>ngày</a:t>
                      </a:r>
                      <a:r>
                        <a:rPr lang="en-US" sz="1400" dirty="0">
                          <a:latin typeface="Times New Roman"/>
                          <a:ea typeface="Times New Roman"/>
                          <a:cs typeface="Times New Roman"/>
                        </a:rPr>
                        <a:t> </a:t>
                      </a:r>
                      <a:r>
                        <a:rPr lang="en-US" sz="1400" dirty="0" err="1">
                          <a:latin typeface="Times New Roman"/>
                          <a:ea typeface="Times New Roman"/>
                          <a:cs typeface="Times New Roman"/>
                        </a:rPr>
                        <a:t>ký</a:t>
                      </a:r>
                      <a:r>
                        <a:rPr lang="en-US" sz="1400" dirty="0">
                          <a:latin typeface="Times New Roman"/>
                          <a:ea typeface="Times New Roman"/>
                          <a:cs typeface="Times New Roman"/>
                        </a:rPr>
                        <a:t>)</a:t>
                      </a:r>
                      <a:endParaRPr lang="en-US" sz="1400" dirty="0">
                        <a:latin typeface=".VnTime"/>
                        <a:ea typeface="Times New Roman"/>
                        <a:cs typeface="Times New Roman"/>
                      </a:endParaRPr>
                    </a:p>
                  </a:txBody>
                  <a:tcPr marL="68580" marR="68580" marT="0" marB="0"/>
                </a:tc>
                <a:tc>
                  <a:txBody>
                    <a:bodyPr/>
                    <a:lstStyle/>
                    <a:p>
                      <a:pPr algn="ctr">
                        <a:lnSpc>
                          <a:spcPct val="100000"/>
                        </a:lnSpc>
                        <a:spcBef>
                          <a:spcPts val="0"/>
                        </a:spcBef>
                        <a:spcAft>
                          <a:spcPts val="0"/>
                        </a:spcAft>
                      </a:pPr>
                      <a:r>
                        <a:rPr lang="en-US" sz="1400" dirty="0" err="1">
                          <a:latin typeface="Times New Roman"/>
                          <a:ea typeface="Times New Roman"/>
                          <a:cs typeface="Times New Roman"/>
                        </a:rPr>
                        <a:t>Còn</a:t>
                      </a:r>
                      <a:r>
                        <a:rPr lang="en-US" sz="1400" dirty="0">
                          <a:latin typeface="Times New Roman"/>
                          <a:ea typeface="Times New Roman"/>
                          <a:cs typeface="Times New Roman"/>
                        </a:rPr>
                        <a:t> </a:t>
                      </a:r>
                      <a:r>
                        <a:rPr lang="en-US" sz="1400" dirty="0" err="1">
                          <a:latin typeface="Times New Roman"/>
                          <a:ea typeface="Times New Roman"/>
                          <a:cs typeface="Times New Roman"/>
                        </a:rPr>
                        <a:t>hiệu</a:t>
                      </a:r>
                      <a:r>
                        <a:rPr lang="en-US" sz="1400" dirty="0">
                          <a:latin typeface="Times New Roman"/>
                          <a:ea typeface="Times New Roman"/>
                          <a:cs typeface="Times New Roman"/>
                        </a:rPr>
                        <a:t> </a:t>
                      </a:r>
                      <a:r>
                        <a:rPr lang="en-US" sz="1400" dirty="0" err="1">
                          <a:latin typeface="Times New Roman"/>
                          <a:ea typeface="Times New Roman"/>
                          <a:cs typeface="Times New Roman"/>
                        </a:rPr>
                        <a:t>lực</a:t>
                      </a:r>
                      <a:endParaRPr lang="en-US" sz="1400" dirty="0">
                        <a:latin typeface=".VnTime"/>
                        <a:ea typeface="Times New Roman"/>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354013" indent="0">
              <a:buNone/>
            </a:pPr>
            <a:r>
              <a:rPr lang="nl-NL" sz="2400" smtClean="0">
                <a:solidFill>
                  <a:srgbClr val="FF0066"/>
                </a:solidFill>
              </a:rPr>
              <a:t>Lưu ý:</a:t>
            </a:r>
            <a:r>
              <a:rPr lang="nl-NL" sz="2400" smtClean="0">
                <a:solidFill>
                  <a:schemeClr val="tx2"/>
                </a:solidFill>
              </a:rPr>
              <a:t> </a:t>
            </a:r>
          </a:p>
          <a:p>
            <a:pPr marL="720725" indent="0">
              <a:buFont typeface="Symbol" pitchFamily="18" charset="2"/>
              <a:buChar char="+"/>
            </a:pPr>
            <a:r>
              <a:rPr lang="nl-NL" sz="2400" smtClean="0">
                <a:solidFill>
                  <a:schemeClr val="tx2"/>
                </a:solidFill>
              </a:rPr>
              <a:t> </a:t>
            </a:r>
            <a:r>
              <a:rPr lang="nl-NL" sz="2400" smtClean="0"/>
              <a:t>Trường hợp tổ chức, cá nhân không nhất trí với kết quả thử nghiệm mẫu, trong thời gian hai (02) ngày làm việc kể từ ngày nhận được thông báo kết quả thử nghiệm mẫu không đạt yêu cầu chất lượng, tổ chức, cá nhân có thể đề nghị bằng văn bản với cơ quan thanh tra, kiểm tra </a:t>
            </a:r>
            <a:r>
              <a:rPr lang="nl-NL" sz="2400" smtClean="0">
                <a:solidFill>
                  <a:schemeClr val="tx2"/>
                </a:solidFill>
              </a:rPr>
              <a:t>thử nghiệm lại</a:t>
            </a:r>
            <a:r>
              <a:rPr lang="nl-NL" sz="2400" smtClean="0"/>
              <a:t> đối với mẫu vàng trang sức, mỹ nghệ đã được thử bằng phương pháp không phá hủy trước đó </a:t>
            </a:r>
            <a:r>
              <a:rPr lang="nl-NL" sz="2400" smtClean="0">
                <a:solidFill>
                  <a:schemeClr val="tx2"/>
                </a:solidFill>
              </a:rPr>
              <a:t>tại tổ chức thử nghiệm xác định hàm lượng vàng được chỉ định khác</a:t>
            </a:r>
            <a:r>
              <a:rPr lang="nl-NL" sz="2400" smtClean="0"/>
              <a:t>. </a:t>
            </a:r>
          </a:p>
          <a:p>
            <a:pPr marL="354013" indent="366713">
              <a:buNone/>
            </a:pPr>
            <a:r>
              <a:rPr lang="nl-NL" sz="2400" smtClean="0"/>
              <a:t>Việc thử nghiệm mẫu trong trường hợp này cũng được thực hiện bằng phương pháp </a:t>
            </a:r>
            <a:r>
              <a:rPr lang="nl-NL" sz="2400" smtClean="0">
                <a:solidFill>
                  <a:schemeClr val="tx2"/>
                </a:solidFill>
              </a:rPr>
              <a:t>không phá hủy mẫu</a:t>
            </a:r>
            <a:r>
              <a:rPr lang="nl-NL" sz="2400" smtClean="0"/>
              <a:t>. </a:t>
            </a:r>
            <a:r>
              <a:rPr lang="nl-NL" sz="2400" smtClean="0">
                <a:solidFill>
                  <a:schemeClr val="tx2"/>
                </a:solidFill>
              </a:rPr>
              <a:t>Chi phí thử nghiệm mẫu này do tổ chức, cá nhân chi trả.</a:t>
            </a: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354013" indent="0">
              <a:buNone/>
            </a:pPr>
            <a:r>
              <a:rPr lang="nl-NL" sz="2400" smtClean="0">
                <a:solidFill>
                  <a:srgbClr val="FF0066"/>
                </a:solidFill>
              </a:rPr>
              <a:t>Lưu ý:</a:t>
            </a:r>
            <a:r>
              <a:rPr lang="nl-NL" sz="2400" smtClean="0">
                <a:solidFill>
                  <a:schemeClr val="tx2"/>
                </a:solidFill>
              </a:rPr>
              <a:t> (tt)</a:t>
            </a:r>
          </a:p>
          <a:p>
            <a:pPr marL="720725" indent="0">
              <a:buFont typeface="Symbol" pitchFamily="18" charset="2"/>
              <a:buChar char="+"/>
            </a:pPr>
            <a:r>
              <a:rPr lang="en-US" sz="2400" smtClean="0"/>
              <a:t> </a:t>
            </a:r>
            <a:r>
              <a:rPr lang="nl-NL" sz="2400" smtClean="0"/>
              <a:t>Trong trường hợp mẫu vàng trang sức, mỹ nghệ không thử nghiệm được bằng phương pháp không phá hủy mẫu thì các bên </a:t>
            </a:r>
            <a:r>
              <a:rPr lang="nl-NL" sz="2400" smtClean="0">
                <a:solidFill>
                  <a:schemeClr val="tx2"/>
                </a:solidFill>
              </a:rPr>
              <a:t>thống nhất </a:t>
            </a:r>
            <a:r>
              <a:rPr lang="nl-NL" sz="2400" smtClean="0"/>
              <a:t>lựa chọn thử nghiệm bằng </a:t>
            </a:r>
            <a:r>
              <a:rPr lang="nl-NL" sz="2400" smtClean="0">
                <a:solidFill>
                  <a:schemeClr val="tx2"/>
                </a:solidFill>
              </a:rPr>
              <a:t>phương pháp phá hủy mẫu </a:t>
            </a:r>
            <a:r>
              <a:rPr lang="nl-NL" sz="2400" smtClean="0"/>
              <a:t>gồm:</a:t>
            </a:r>
          </a:p>
          <a:p>
            <a:pPr marL="892175" indent="182563">
              <a:buFont typeface="Cambria" pitchFamily="18" charset="0"/>
              <a:buChar char="•"/>
            </a:pPr>
            <a:r>
              <a:rPr lang="nl-NL" sz="2400" smtClean="0"/>
              <a:t> Phương pháp Cupellation (nhiệt phân - fire assay) quy định tại tiêu chuẩn ISO 11426:1997 </a:t>
            </a:r>
            <a:r>
              <a:rPr lang="nl-NL" sz="2400" i="1" smtClean="0"/>
              <a:t>Xác định hàm lượng vàng trong hợp kim vàng trang sức - Phương pháp Cupellation (nhiệt phân)</a:t>
            </a:r>
            <a:r>
              <a:rPr lang="nl-NL" sz="2400" smtClean="0"/>
              <a:t>;</a:t>
            </a:r>
          </a:p>
          <a:p>
            <a:pPr marL="892175" indent="182563">
              <a:buFont typeface="Symbol" pitchFamily="18" charset="2"/>
              <a:buChar char="Þ"/>
            </a:pPr>
            <a:r>
              <a:rPr lang="en-US" sz="2400" smtClean="0"/>
              <a:t> 33,3% </a:t>
            </a:r>
            <a:r>
              <a:rPr lang="en-US" sz="2400" smtClean="0">
                <a:sym typeface="Symbol"/>
              </a:rPr>
              <a:t> ≤ Au ≥ 99,9%</a:t>
            </a:r>
            <a:endParaRPr lang="en-US" sz="2400" smtClean="0"/>
          </a:p>
          <a:p>
            <a:pPr indent="357188">
              <a:buNone/>
            </a:pPr>
            <a:endParaRPr lang="nl-NL" sz="2400" smtClean="0"/>
          </a:p>
          <a:p>
            <a:pPr indent="357188">
              <a:buNone/>
            </a:pPr>
            <a:endParaRPr lang="en-US" sz="2400" smtClean="0"/>
          </a:p>
          <a:p>
            <a:pPr marL="354013" indent="0">
              <a:buNone/>
            </a:pPr>
            <a:endParaRPr lang="nl-NL" sz="2400" smtClean="0">
              <a:solidFill>
                <a:schemeClr val="tx2"/>
              </a:solidFill>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354013" indent="0">
              <a:buNone/>
            </a:pPr>
            <a:r>
              <a:rPr lang="nl-NL" sz="2400" smtClean="0">
                <a:solidFill>
                  <a:srgbClr val="FF0066"/>
                </a:solidFill>
              </a:rPr>
              <a:t>Lưu ý:</a:t>
            </a:r>
            <a:r>
              <a:rPr lang="nl-NL" sz="2400" smtClean="0">
                <a:solidFill>
                  <a:schemeClr val="tx2"/>
                </a:solidFill>
              </a:rPr>
              <a:t> (tt)</a:t>
            </a:r>
          </a:p>
          <a:p>
            <a:pPr marL="892175" indent="182563">
              <a:buFont typeface="Cambria" pitchFamily="18" charset="0"/>
              <a:buChar char="•"/>
            </a:pPr>
            <a:r>
              <a:rPr lang="nl-NL" sz="2400" smtClean="0"/>
              <a:t> Phương pháp ICP - OES quy định tại tiêu chuẩn ISO 15093:2008 </a:t>
            </a:r>
            <a:r>
              <a:rPr lang="nl-NL" sz="2400" i="1" smtClean="0"/>
              <a:t>Đồ trang sức - Xác định hàm lượng kim loại quý trong hợp kim vàng trang sức 999 </a:t>
            </a:r>
            <a:r>
              <a:rPr lang="nl-NL" sz="2400" b="1" i="1" smtClean="0"/>
              <a:t>‰ </a:t>
            </a:r>
            <a:r>
              <a:rPr lang="nl-NL" sz="2400" i="1" smtClean="0"/>
              <a:t>vàng, platin và palladi - Phương pháp hiệu số sử dụng quang phổ phát xạ quang học plasma cảm ứng (ICP-OES)</a:t>
            </a:r>
            <a:r>
              <a:rPr lang="nl-NL" sz="2400" smtClean="0"/>
              <a:t> đối với mẫu có hàm lượng vàng bằng hoặc lớn hơn 99,9% </a:t>
            </a:r>
          </a:p>
          <a:p>
            <a:pPr marL="892175" indent="182563">
              <a:buNone/>
            </a:pPr>
            <a:r>
              <a:rPr lang="nl-NL" sz="2400" smtClean="0">
                <a:sym typeface="Symbol"/>
              </a:rPr>
              <a:t> </a:t>
            </a:r>
            <a:r>
              <a:rPr lang="nl-NL" sz="2400" smtClean="0"/>
              <a:t>(Au ≥ 99,9%)</a:t>
            </a:r>
            <a:endParaRPr lang="en-US" sz="2400" smtClean="0"/>
          </a:p>
          <a:p>
            <a:pPr marL="536575" indent="184150">
              <a:buFont typeface="Symbol" pitchFamily="18" charset="2"/>
              <a:buChar char="+"/>
            </a:pPr>
            <a:r>
              <a:rPr lang="nl-NL" sz="2400" smtClean="0"/>
              <a:t> Chi phí thử nghiệm mẫu này do tổ chức, cá nhân chi trả.</a:t>
            </a:r>
            <a:endParaRPr lang="en-US" sz="2400" smtClean="0"/>
          </a:p>
          <a:p>
            <a:pPr marL="536575" indent="184150">
              <a:buFont typeface="Symbol" pitchFamily="18" charset="2"/>
              <a:buChar char="+"/>
            </a:pPr>
            <a:r>
              <a:rPr lang="nl-NL" sz="2400" smtClean="0"/>
              <a:t> Kết quả thử nghiệm lần hai là căn cứ để cơ quan thanh tra, kiểm tra xử lý, kết luận cuối cùng.</a:t>
            </a:r>
            <a:endParaRPr lang="en-US" sz="2400" smtClean="0"/>
          </a:p>
          <a:p>
            <a:pPr marL="354013" indent="0">
              <a:buNone/>
            </a:pPr>
            <a:endParaRPr lang="nl-NL" sz="2400" smtClean="0">
              <a:solidFill>
                <a:schemeClr val="tx2"/>
              </a:solidFill>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QUY ĐỊNH VỀ QUẢN LÝ ĐO LƯỜNG VÀ CHẤT LƯỢNG VÀNG TSMN (tt)</a:t>
            </a:r>
            <a:endParaRPr lang="en-US">
              <a:cs typeface="Times New Roman" pitchFamily="18" charset="0"/>
            </a:endParaRPr>
          </a:p>
        </p:txBody>
      </p:sp>
      <p:sp>
        <p:nvSpPr>
          <p:cNvPr id="3" name="Content Placeholder 2"/>
          <p:cNvSpPr>
            <a:spLocks noGrp="1"/>
          </p:cNvSpPr>
          <p:nvPr>
            <p:ph idx="1"/>
          </p:nvPr>
        </p:nvSpPr>
        <p:spPr/>
        <p:txBody>
          <a:bodyPr/>
          <a:lstStyle/>
          <a:p>
            <a:pPr marL="354013" indent="0">
              <a:buNone/>
            </a:pPr>
            <a:r>
              <a:rPr lang="nl-NL" sz="2400" smtClean="0">
                <a:solidFill>
                  <a:srgbClr val="FF0066"/>
                </a:solidFill>
              </a:rPr>
              <a:t>Lưu ý:</a:t>
            </a:r>
            <a:r>
              <a:rPr lang="nl-NL" sz="2400" smtClean="0">
                <a:solidFill>
                  <a:schemeClr val="tx2"/>
                </a:solidFill>
              </a:rPr>
              <a:t> (tt)</a:t>
            </a:r>
          </a:p>
          <a:p>
            <a:pPr marL="720725" indent="0">
              <a:buFont typeface="Symbol" pitchFamily="18" charset="2"/>
              <a:buChar char="+"/>
            </a:pPr>
            <a:r>
              <a:rPr lang="nl-NL" sz="2400" smtClean="0"/>
              <a:t> </a:t>
            </a:r>
            <a:r>
              <a:rPr lang="nl-NL" sz="2400" smtClean="0">
                <a:solidFill>
                  <a:schemeClr val="tx2"/>
                </a:solidFill>
              </a:rPr>
              <a:t>Xử lý mẫu sau thử nghiệm</a:t>
            </a:r>
            <a:r>
              <a:rPr lang="nl-NL" sz="2400" smtClean="0"/>
              <a:t>:  </a:t>
            </a:r>
            <a:r>
              <a:rPr lang="de-DE" sz="2400" smtClean="0"/>
              <a:t>tổ chức thử nghiệm </a:t>
            </a:r>
            <a:r>
              <a:rPr lang="nl-NL" sz="2400" smtClean="0"/>
              <a:t>xác định hàm lượng vàng được chỉ định</a:t>
            </a:r>
            <a:r>
              <a:rPr lang="de-DE" sz="2400" smtClean="0"/>
              <a:t> phải lập biên bản giao trả lại mẫu và các phần mẫu còn lại (nếu có) cho cơ quan thanh tra, kiểm tra và cơ quan thanh tra, kiểm tra phải thực hiện việc giao trả mẫu và các phần mẫu còn lại này (nếu có) cho tổ chức, cá nhân.</a:t>
            </a:r>
            <a:endParaRPr lang="en-US" sz="2400" smtClean="0"/>
          </a:p>
          <a:p>
            <a:pPr marL="720725" indent="0">
              <a:buFont typeface="Symbol" pitchFamily="18" charset="2"/>
              <a:buChar char="+"/>
            </a:pPr>
            <a:endParaRPr lang="nl-NL" sz="2400" smtClean="0"/>
          </a:p>
          <a:p>
            <a:pPr marL="354013" indent="0">
              <a:buNone/>
            </a:pPr>
            <a:endParaRPr lang="nl-NL" sz="2400" smtClean="0">
              <a:solidFill>
                <a:schemeClr val="tx2"/>
              </a:solidFill>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XỬ PHẠT VPHC TRONG LĨNH VỰC TĐC</a:t>
            </a:r>
            <a:endParaRPr lang="en-US">
              <a:cs typeface="Times New Roman" pitchFamily="18" charset="0"/>
            </a:endParaRPr>
          </a:p>
        </p:txBody>
      </p:sp>
      <p:sp>
        <p:nvSpPr>
          <p:cNvPr id="3" name="Content Placeholder 2"/>
          <p:cNvSpPr>
            <a:spLocks noGrp="1"/>
          </p:cNvSpPr>
          <p:nvPr>
            <p:ph idx="1"/>
          </p:nvPr>
        </p:nvSpPr>
        <p:spPr/>
        <p:txBody>
          <a:bodyPr/>
          <a:lstStyle/>
          <a:p>
            <a:pPr marL="457200" indent="-103188">
              <a:buNone/>
            </a:pPr>
            <a:r>
              <a:rPr lang="en-US" sz="2800" dirty="0" smtClean="0">
                <a:solidFill>
                  <a:srgbClr val="00B0F0"/>
                </a:solidFill>
                <a:cs typeface="Times New Roman" pitchFamily="18" charset="0"/>
              </a:rPr>
              <a:t>1. Vi </a:t>
            </a:r>
            <a:r>
              <a:rPr lang="en-US" sz="2800" dirty="0" err="1" smtClean="0">
                <a:solidFill>
                  <a:srgbClr val="00B0F0"/>
                </a:solidFill>
                <a:cs typeface="Times New Roman" pitchFamily="18" charset="0"/>
              </a:rPr>
              <a:t>phạm</a:t>
            </a:r>
            <a:r>
              <a:rPr lang="en-US" sz="2800" dirty="0" smtClean="0">
                <a:solidFill>
                  <a:srgbClr val="00B0F0"/>
                </a:solidFill>
                <a:cs typeface="Times New Roman" pitchFamily="18" charset="0"/>
              </a:rPr>
              <a:t> </a:t>
            </a:r>
            <a:r>
              <a:rPr lang="en-US" sz="2800" dirty="0" err="1" smtClean="0">
                <a:solidFill>
                  <a:srgbClr val="00B0F0"/>
                </a:solidFill>
                <a:cs typeface="Times New Roman" pitchFamily="18" charset="0"/>
              </a:rPr>
              <a:t>về</a:t>
            </a:r>
            <a:r>
              <a:rPr lang="en-US" sz="2800" dirty="0" smtClean="0">
                <a:solidFill>
                  <a:srgbClr val="00B0F0"/>
                </a:solidFill>
                <a:cs typeface="Times New Roman" pitchFamily="18" charset="0"/>
              </a:rPr>
              <a:t> </a:t>
            </a:r>
            <a:r>
              <a:rPr lang="en-US" sz="2800" dirty="0" err="1" smtClean="0">
                <a:solidFill>
                  <a:srgbClr val="00B0F0"/>
                </a:solidFill>
                <a:cs typeface="Times New Roman" pitchFamily="18" charset="0"/>
              </a:rPr>
              <a:t>đo</a:t>
            </a:r>
            <a:r>
              <a:rPr lang="en-US" sz="2800" dirty="0" smtClean="0">
                <a:solidFill>
                  <a:srgbClr val="00B0F0"/>
                </a:solidFill>
                <a:cs typeface="Times New Roman" pitchFamily="18" charset="0"/>
              </a:rPr>
              <a:t> </a:t>
            </a:r>
            <a:r>
              <a:rPr lang="en-US" sz="2800" dirty="0" err="1" smtClean="0">
                <a:solidFill>
                  <a:srgbClr val="00B0F0"/>
                </a:solidFill>
                <a:cs typeface="Times New Roman" pitchFamily="18" charset="0"/>
              </a:rPr>
              <a:t>lường</a:t>
            </a:r>
            <a:endParaRPr lang="en-US" sz="2800" i="1" dirty="0" smtClean="0">
              <a:cs typeface="Times New Roman" pitchFamily="18" charset="0"/>
            </a:endParaRPr>
          </a:p>
          <a:p>
            <a:pPr marL="536575" indent="-184150">
              <a:buNone/>
            </a:pPr>
            <a:r>
              <a:rPr lang="en-US" sz="2400" dirty="0" smtClean="0">
                <a:solidFill>
                  <a:srgbClr val="7030A0"/>
                </a:solidFill>
              </a:rPr>
              <a:t>a. </a:t>
            </a:r>
            <a:r>
              <a:rPr lang="vi-VN" sz="2400" dirty="0" smtClean="0">
                <a:solidFill>
                  <a:srgbClr val="7030A0"/>
                </a:solidFill>
              </a:rPr>
              <a:t>Vi phạm trong sử dụng phương tiện đo nhóm 2</a:t>
            </a:r>
            <a:endParaRPr lang="en-US" sz="2400" dirty="0" smtClean="0">
              <a:solidFill>
                <a:srgbClr val="7030A0"/>
              </a:solidFill>
            </a:endParaRPr>
          </a:p>
          <a:p>
            <a:pPr marL="446088" indent="-92075">
              <a:buFont typeface="Wingdings" pitchFamily="2" charset="2"/>
              <a:buChar char="§"/>
            </a:pPr>
            <a:r>
              <a:rPr lang="vi-VN" sz="2400" dirty="0" smtClean="0"/>
              <a:t> Không có chứng chỉ kiểm định theo quy định;</a:t>
            </a:r>
          </a:p>
          <a:p>
            <a:pPr marL="446088" indent="-92075">
              <a:buFont typeface="Wingdings" pitchFamily="2" charset="2"/>
              <a:buChar char="§"/>
            </a:pPr>
            <a:r>
              <a:rPr lang="en-US" sz="2400" dirty="0" smtClean="0"/>
              <a:t> </a:t>
            </a:r>
            <a:r>
              <a:rPr lang="vi-VN" sz="2400" dirty="0" smtClean="0"/>
              <a:t>Sử dụng chứng chỉ kiểm định đã hết hiệu lực;</a:t>
            </a:r>
          </a:p>
          <a:p>
            <a:pPr marL="446088" indent="-92075">
              <a:buFont typeface="Wingdings" pitchFamily="2" charset="2"/>
              <a:buChar char="§"/>
            </a:pPr>
            <a:r>
              <a:rPr lang="en-US" sz="2400" dirty="0" smtClean="0"/>
              <a:t> </a:t>
            </a:r>
            <a:r>
              <a:rPr lang="vi-VN" sz="2400" dirty="0" smtClean="0"/>
              <a:t>Tự ý tháo dỡ niêm phong, kẹp chì, dấu kiểm định, tem kiểm định trên phương tiện đo;</a:t>
            </a:r>
          </a:p>
          <a:p>
            <a:pPr marL="446088" indent="-92075">
              <a:buFont typeface="Wingdings" pitchFamily="2" charset="2"/>
              <a:buChar char="§"/>
            </a:pPr>
            <a:r>
              <a:rPr lang="en-US" sz="2400" dirty="0" smtClean="0"/>
              <a:t> </a:t>
            </a:r>
            <a:r>
              <a:rPr lang="vi-VN" sz="2400" dirty="0" smtClean="0"/>
              <a:t>Phương tiện đo không đạt yêu cầu quy định về kỹ thuật đo lường.</a:t>
            </a:r>
            <a:endParaRPr lang="en-US" sz="2400" dirty="0" smtClean="0"/>
          </a:p>
          <a:p>
            <a:pPr marL="446088" indent="-92075">
              <a:buFont typeface="Wingdings" pitchFamily="2" charset="2"/>
              <a:buChar char="§"/>
            </a:pPr>
            <a:r>
              <a:rPr lang="en-US" sz="2400" dirty="0" smtClean="0"/>
              <a:t> </a:t>
            </a:r>
            <a:r>
              <a:rPr lang="vi-VN" sz="2400" dirty="0" smtClean="0"/>
              <a:t>Sử dụng chứng chỉ kiểm định giả mạo;</a:t>
            </a:r>
          </a:p>
          <a:p>
            <a:endParaRPr lang="vi-VN" sz="2400" dirty="0" smtClean="0"/>
          </a:p>
          <a:p>
            <a:pPr marL="457200" indent="-103188">
              <a:buFont typeface="Wingdings" pitchFamily="2" charset="2"/>
              <a:buChar char="§"/>
            </a:pPr>
            <a:endParaRPr lang="nl-NL" sz="2400" dirty="0" smtClean="0">
              <a:solidFill>
                <a:schemeClr val="tx2"/>
              </a:solidFill>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2238"/>
            <a:ext cx="7632848" cy="714474"/>
          </a:xfrm>
        </p:spPr>
        <p:txBody>
          <a:bodyPr/>
          <a:lstStyle/>
          <a:p>
            <a:pPr lvl="0" algn="ctr"/>
            <a:r>
              <a:rPr lang="en-US" sz="2400" smtClean="0"/>
              <a:t>III. </a:t>
            </a:r>
            <a:r>
              <a:rPr lang="en-US" smtClean="0">
                <a:cs typeface="Times New Roman" pitchFamily="18" charset="0"/>
              </a:rPr>
              <a:t>XỬ PHẠT VPHC TRONG LĨNH VỰC TĐC (tt)</a:t>
            </a:r>
            <a:endParaRPr lang="en-US">
              <a:cs typeface="Times New Roman" pitchFamily="18" charset="0"/>
            </a:endParaRPr>
          </a:p>
        </p:txBody>
      </p:sp>
      <p:sp>
        <p:nvSpPr>
          <p:cNvPr id="3" name="Content Placeholder 2"/>
          <p:cNvSpPr>
            <a:spLocks noGrp="1"/>
          </p:cNvSpPr>
          <p:nvPr>
            <p:ph idx="1"/>
          </p:nvPr>
        </p:nvSpPr>
        <p:spPr/>
        <p:txBody>
          <a:bodyPr/>
          <a:lstStyle/>
          <a:p>
            <a:pPr marL="536575" indent="-184150">
              <a:buNone/>
            </a:pPr>
            <a:r>
              <a:rPr lang="en-US" sz="2400" dirty="0" smtClean="0">
                <a:solidFill>
                  <a:srgbClr val="7030A0"/>
                </a:solidFill>
              </a:rPr>
              <a:t>a. </a:t>
            </a:r>
            <a:r>
              <a:rPr lang="vi-VN" sz="2400" dirty="0" smtClean="0">
                <a:solidFill>
                  <a:srgbClr val="7030A0"/>
                </a:solidFill>
              </a:rPr>
              <a:t>Vi phạm trong sử dụng phương tiện đo nhóm 2</a:t>
            </a:r>
            <a:r>
              <a:rPr lang="en-US" sz="2400" dirty="0" smtClean="0">
                <a:solidFill>
                  <a:srgbClr val="7030A0"/>
                </a:solidFill>
              </a:rPr>
              <a:t> (</a:t>
            </a:r>
            <a:r>
              <a:rPr lang="en-US" sz="2400" dirty="0" err="1" smtClean="0">
                <a:solidFill>
                  <a:srgbClr val="7030A0"/>
                </a:solidFill>
              </a:rPr>
              <a:t>tt</a:t>
            </a:r>
            <a:r>
              <a:rPr lang="en-US" sz="2400" dirty="0" smtClean="0">
                <a:solidFill>
                  <a:srgbClr val="7030A0"/>
                </a:solidFill>
              </a:rPr>
              <a:t>)</a:t>
            </a:r>
          </a:p>
          <a:p>
            <a:pPr marL="446088" indent="-92075">
              <a:buFont typeface="Wingdings" pitchFamily="2" charset="2"/>
              <a:buChar char="§"/>
            </a:pPr>
            <a:r>
              <a:rPr lang="vi-VN" sz="2400" dirty="0" smtClean="0"/>
              <a:t> Làm thay đổi cấu trúc kỹ thuật, đặc tính kỹ thuật đo lường của phương tiện đo;</a:t>
            </a:r>
          </a:p>
          <a:p>
            <a:pPr marL="446088" indent="-92075">
              <a:buFont typeface="Wingdings" pitchFamily="2" charset="2"/>
              <a:buChar char="§"/>
            </a:pPr>
            <a:r>
              <a:rPr lang="en-US" sz="2400" dirty="0" smtClean="0"/>
              <a:t>  </a:t>
            </a:r>
            <a:r>
              <a:rPr lang="vi-VN" sz="2400" dirty="0" smtClean="0"/>
              <a:t>Tác động, điều chỉnh, sửa chữa, lắp thêm, rút bớt, thay thế cấu trúc kỹ thuật của phương tiện đo làm sai lệch kết quả đo hoặc sử dụng các thiết bị khác để điều chỉnh sai số của phương tiện đo vượt quá giới hạn sai số cho phép;</a:t>
            </a:r>
          </a:p>
          <a:p>
            <a:pPr marL="446088" indent="-92075">
              <a:buFont typeface="Wingdings" pitchFamily="2" charset="2"/>
              <a:buChar char="§"/>
            </a:pPr>
            <a:r>
              <a:rPr lang="vi-VN" sz="2400" dirty="0" smtClean="0"/>
              <a:t> Không thực hiện việc kiểm định phương tiện đo trong thời hạn quy định theo yêu cầu của cơ quan có thẩm quyền</a:t>
            </a:r>
          </a:p>
          <a:p>
            <a:endParaRPr lang="vi-VN" sz="2400" dirty="0" smtClean="0"/>
          </a:p>
          <a:p>
            <a:pPr marL="457200" indent="-103188">
              <a:buFont typeface="Wingdings" pitchFamily="2" charset="2"/>
              <a:buChar char="§"/>
            </a:pPr>
            <a:endParaRPr lang="nl-NL" sz="2400" dirty="0" smtClean="0">
              <a:solidFill>
                <a:schemeClr val="tx2"/>
              </a:solidFill>
            </a:endParaRPr>
          </a:p>
        </p:txBody>
      </p:sp>
      <p:sp>
        <p:nvSpPr>
          <p:cNvPr id="4" name="Date Placeholder 3"/>
          <p:cNvSpPr>
            <a:spLocks noGrp="1"/>
          </p:cNvSpPr>
          <p:nvPr>
            <p:ph type="dt" sz="half" idx="12"/>
          </p:nvPr>
        </p:nvSpPr>
        <p:spPr/>
        <p:txBody>
          <a:bodyPr/>
          <a:lstStyle/>
          <a:p>
            <a:fld id="{A0B008BB-AB69-4AD4-8262-E3DB9F7D27C9}"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III. </a:t>
            </a:r>
            <a:r>
              <a:rPr lang="en-US" smtClean="0">
                <a:cs typeface="Times New Roman" pitchFamily="18" charset="0"/>
              </a:rPr>
              <a:t>XỬ PHẠT VPHC TRONG LĨNH VỰC TĐC (tt)</a:t>
            </a:r>
            <a:endParaRPr lang="en-US"/>
          </a:p>
        </p:txBody>
      </p:sp>
      <p:sp>
        <p:nvSpPr>
          <p:cNvPr id="3" name="Content Placeholder 2"/>
          <p:cNvSpPr>
            <a:spLocks noGrp="1"/>
          </p:cNvSpPr>
          <p:nvPr>
            <p:ph idx="1"/>
          </p:nvPr>
        </p:nvSpPr>
        <p:spPr/>
        <p:txBody>
          <a:bodyPr/>
          <a:lstStyle/>
          <a:p>
            <a:pPr marL="536575" indent="-182563">
              <a:buNone/>
            </a:pPr>
            <a:r>
              <a:rPr lang="en-US" sz="2400" smtClean="0">
                <a:solidFill>
                  <a:srgbClr val="7030A0"/>
                </a:solidFill>
              </a:rPr>
              <a:t>b. </a:t>
            </a:r>
            <a:r>
              <a:rPr lang="vi-VN" sz="2400" smtClean="0">
                <a:solidFill>
                  <a:srgbClr val="7030A0"/>
                </a:solidFill>
              </a:rPr>
              <a:t>Vi phạm về đo lường đối với phép đo nhóm 2</a:t>
            </a:r>
            <a:endParaRPr lang="en-US" sz="2400" smtClean="0">
              <a:solidFill>
                <a:srgbClr val="7030A0"/>
              </a:solidFill>
            </a:endParaRPr>
          </a:p>
          <a:p>
            <a:pPr marL="446088" indent="-92075">
              <a:buFont typeface="Wingdings" pitchFamily="2" charset="2"/>
              <a:buChar char="§"/>
            </a:pPr>
            <a:r>
              <a:rPr lang="en-US" sz="2400" smtClean="0"/>
              <a:t> </a:t>
            </a:r>
            <a:r>
              <a:rPr lang="vi-VN" sz="2400" smtClean="0"/>
              <a:t>Không bảo đảm điều kiện theo quy định để người có quyền và nghĩa vụ liên quan giám sát, kiểm tra việc thực hiện phép đo, phương pháp đo, phương tiện đo, lượng hàng hóa, dịch vụ.</a:t>
            </a:r>
          </a:p>
          <a:p>
            <a:pPr marL="446088" indent="-92075">
              <a:buFont typeface="Wingdings" pitchFamily="2" charset="2"/>
              <a:buChar char="§"/>
            </a:pPr>
            <a:r>
              <a:rPr lang="en-US" sz="2400" smtClean="0"/>
              <a:t> V</a:t>
            </a:r>
            <a:r>
              <a:rPr lang="vi-VN" sz="2400" smtClean="0"/>
              <a:t>i phạm về phép đo trong mua, bán hàng hóa, cung ứng dịch vụ mà lượng của hàng hóa, dịch vụ đó có sai lệch vượt quá giới hạn sai số cho phép theo yêu cầu kỹ thuật đo lường đối với phép đo do tổ chức, cá nhân công bố hoặc do cơ quan có thẩm quyền quy định để thu lợi bất hợp pháp </a:t>
            </a:r>
            <a:endParaRPr lang="en-US" sz="2400">
              <a:solidFill>
                <a:srgbClr val="7030A0"/>
              </a:solidFill>
            </a:endParaRPr>
          </a:p>
        </p:txBody>
      </p:sp>
      <p:sp>
        <p:nvSpPr>
          <p:cNvPr id="4" name="Date Placeholder 3"/>
          <p:cNvSpPr>
            <a:spLocks noGrp="1"/>
          </p:cNvSpPr>
          <p:nvPr>
            <p:ph type="dt" sz="half" idx="12"/>
          </p:nvPr>
        </p:nvSpPr>
        <p:spPr/>
        <p:txBody>
          <a:bodyPr/>
          <a:lstStyle/>
          <a:p>
            <a:fld id="{6A5CF86B-A3A8-4F60-9071-CE2CA55D57BC}"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52</a:t>
            </a:fld>
            <a:r>
              <a:rPr lang="en-US" smtClean="0"/>
              <a:t>/24</a:t>
            </a:r>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III. </a:t>
            </a:r>
            <a:r>
              <a:rPr lang="en-US" smtClean="0">
                <a:cs typeface="Times New Roman" pitchFamily="18" charset="0"/>
              </a:rPr>
              <a:t>XỬ PHẠT VPHC TRONG LĨNH VỰC TĐC (tt)</a:t>
            </a:r>
            <a:endParaRPr lang="en-US"/>
          </a:p>
        </p:txBody>
      </p:sp>
      <p:sp>
        <p:nvSpPr>
          <p:cNvPr id="3" name="Content Placeholder 2"/>
          <p:cNvSpPr>
            <a:spLocks noGrp="1"/>
          </p:cNvSpPr>
          <p:nvPr>
            <p:ph idx="1"/>
          </p:nvPr>
        </p:nvSpPr>
        <p:spPr/>
        <p:txBody>
          <a:bodyPr/>
          <a:lstStyle/>
          <a:p>
            <a:pPr marL="536575" indent="-182563">
              <a:buNone/>
            </a:pPr>
            <a:r>
              <a:rPr lang="en-US" sz="2800" dirty="0" smtClean="0">
                <a:solidFill>
                  <a:srgbClr val="00B0F0"/>
                </a:solidFill>
              </a:rPr>
              <a:t>2. </a:t>
            </a:r>
            <a:r>
              <a:rPr lang="vi-VN" sz="2800" dirty="0" smtClean="0">
                <a:solidFill>
                  <a:srgbClr val="00B0F0"/>
                </a:solidFill>
              </a:rPr>
              <a:t>Vi phạm quy định về công bố tiêu chuẩn áp dụng</a:t>
            </a:r>
            <a:endParaRPr lang="en-US" sz="2800" dirty="0" smtClean="0">
              <a:solidFill>
                <a:srgbClr val="00B0F0"/>
              </a:solidFill>
            </a:endParaRPr>
          </a:p>
          <a:p>
            <a:pPr marL="446088" indent="-92075">
              <a:buFont typeface="Wingdings" pitchFamily="2" charset="2"/>
              <a:buChar char="§"/>
            </a:pPr>
            <a:r>
              <a:rPr lang="en-US" sz="2400" dirty="0" smtClean="0"/>
              <a:t> K</a:t>
            </a:r>
            <a:r>
              <a:rPr lang="vi-VN" sz="2400" dirty="0" smtClean="0"/>
              <a:t>hông công bố tiêu chuẩn áp dụng theo quy định trong sản xuất hoặc nhập khẩu.</a:t>
            </a:r>
            <a:endParaRPr lang="en-US" sz="2400" dirty="0" smtClean="0"/>
          </a:p>
          <a:p>
            <a:pPr marL="536575" indent="-182563">
              <a:buNone/>
            </a:pPr>
            <a:r>
              <a:rPr lang="en-US" sz="2800" dirty="0" smtClean="0">
                <a:solidFill>
                  <a:srgbClr val="00B0F0"/>
                </a:solidFill>
              </a:rPr>
              <a:t>3. </a:t>
            </a:r>
            <a:r>
              <a:rPr lang="vi-VN" sz="2800" dirty="0" smtClean="0">
                <a:solidFill>
                  <a:srgbClr val="00B0F0"/>
                </a:solidFill>
              </a:rPr>
              <a:t>Vi phạm về </a:t>
            </a:r>
            <a:r>
              <a:rPr lang="en-US" sz="2800" dirty="0" err="1" smtClean="0">
                <a:solidFill>
                  <a:srgbClr val="00B0F0"/>
                </a:solidFill>
              </a:rPr>
              <a:t>chất</a:t>
            </a:r>
            <a:r>
              <a:rPr lang="en-US" sz="2800" dirty="0" smtClean="0">
                <a:solidFill>
                  <a:srgbClr val="00B0F0"/>
                </a:solidFill>
              </a:rPr>
              <a:t> </a:t>
            </a:r>
            <a:r>
              <a:rPr lang="en-US" sz="2800" dirty="0" err="1" smtClean="0">
                <a:solidFill>
                  <a:srgbClr val="00B0F0"/>
                </a:solidFill>
              </a:rPr>
              <a:t>lượng</a:t>
            </a:r>
            <a:endParaRPr lang="en-US" sz="2800" dirty="0" smtClean="0">
              <a:solidFill>
                <a:srgbClr val="00B0F0"/>
              </a:solidFill>
            </a:endParaRPr>
          </a:p>
          <a:p>
            <a:pPr marL="536575" indent="-182563">
              <a:buFont typeface="Wingdings" pitchFamily="2" charset="2"/>
              <a:buChar char="§"/>
            </a:pPr>
            <a:r>
              <a:rPr lang="vi-VN" sz="2400" dirty="0" smtClean="0"/>
              <a:t>Sản xuất hoặc nhập khẩu sản phẩm, hàng hóa không phù hợp với tiêu chuẩn đã công bố áp dụng;</a:t>
            </a:r>
          </a:p>
          <a:p>
            <a:pPr marL="446088" indent="-92075">
              <a:buFont typeface="Wingdings" pitchFamily="2" charset="2"/>
              <a:buChar char="§"/>
            </a:pPr>
            <a:r>
              <a:rPr lang="vi-VN" sz="2400" dirty="0" smtClean="0"/>
              <a:t> </a:t>
            </a:r>
            <a:r>
              <a:rPr lang="en-US" sz="2400" dirty="0" smtClean="0"/>
              <a:t> T</a:t>
            </a:r>
            <a:r>
              <a:rPr lang="vi-VN" sz="2400" dirty="0" smtClean="0"/>
              <a:t>hay thế, đánh tráo, thêm, bớt thành phần hoặc chất phụ gia, pha trộn tạp chất làm giảm chất lượng sản phẩm, hàng hóa so với tiêu chuẩn công bố áp dụng.</a:t>
            </a:r>
            <a:endParaRPr lang="en-US" sz="2400" dirty="0">
              <a:solidFill>
                <a:srgbClr val="7030A0"/>
              </a:solidFill>
            </a:endParaRPr>
          </a:p>
        </p:txBody>
      </p:sp>
      <p:sp>
        <p:nvSpPr>
          <p:cNvPr id="4" name="Date Placeholder 3"/>
          <p:cNvSpPr>
            <a:spLocks noGrp="1"/>
          </p:cNvSpPr>
          <p:nvPr>
            <p:ph type="dt" sz="half" idx="12"/>
          </p:nvPr>
        </p:nvSpPr>
        <p:spPr/>
        <p:txBody>
          <a:bodyPr/>
          <a:lstStyle/>
          <a:p>
            <a:fld id="{6A5CF86B-A3A8-4F60-9071-CE2CA55D57BC}"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53</a:t>
            </a:fld>
            <a:r>
              <a:rPr lang="en-US" smtClean="0"/>
              <a:t>/24</a:t>
            </a:r>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III. </a:t>
            </a:r>
            <a:r>
              <a:rPr lang="en-US" smtClean="0">
                <a:cs typeface="Times New Roman" pitchFamily="18" charset="0"/>
              </a:rPr>
              <a:t>XỬ PHẠT VPHC TRONG LĨNH VỰC TĐC (tt)</a:t>
            </a:r>
            <a:endParaRPr lang="en-US"/>
          </a:p>
        </p:txBody>
      </p:sp>
      <p:sp>
        <p:nvSpPr>
          <p:cNvPr id="3" name="Content Placeholder 2"/>
          <p:cNvSpPr>
            <a:spLocks noGrp="1"/>
          </p:cNvSpPr>
          <p:nvPr>
            <p:ph idx="1"/>
          </p:nvPr>
        </p:nvSpPr>
        <p:spPr/>
        <p:txBody>
          <a:bodyPr/>
          <a:lstStyle/>
          <a:p>
            <a:pPr marL="536575" indent="-182563">
              <a:buNone/>
            </a:pPr>
            <a:r>
              <a:rPr lang="en-US" sz="2800" dirty="0" smtClean="0">
                <a:solidFill>
                  <a:srgbClr val="00B0F0"/>
                </a:solidFill>
              </a:rPr>
              <a:t>4. </a:t>
            </a:r>
            <a:r>
              <a:rPr lang="vi-VN" sz="2800" dirty="0" smtClean="0">
                <a:solidFill>
                  <a:srgbClr val="00B0F0"/>
                </a:solidFill>
              </a:rPr>
              <a:t>Vi phạm quy định về ghi nhãn hàng hóa </a:t>
            </a:r>
            <a:endParaRPr lang="en-US" sz="2800" dirty="0" smtClean="0">
              <a:solidFill>
                <a:srgbClr val="00B0F0"/>
              </a:solidFill>
            </a:endParaRPr>
          </a:p>
          <a:p>
            <a:pPr marL="446088" indent="-92075">
              <a:buFont typeface="Wingdings" pitchFamily="2" charset="2"/>
              <a:buChar char="§"/>
            </a:pPr>
            <a:r>
              <a:rPr lang="en-US" sz="2400" dirty="0" smtClean="0"/>
              <a:t> </a:t>
            </a:r>
            <a:r>
              <a:rPr lang="vi-VN" sz="2400" dirty="0" smtClean="0"/>
              <a:t>Hàng hóa có nhãn nhưng bị che lấp, rách nát, mờ không đọc được hoặc không đọc được hết các nội dung trên nhãn hàng hóa;</a:t>
            </a:r>
          </a:p>
          <a:p>
            <a:pPr marL="446088" indent="-92075">
              <a:buFont typeface="Wingdings" pitchFamily="2" charset="2"/>
              <a:buChar char="§"/>
            </a:pPr>
            <a:r>
              <a:rPr lang="vi-VN" sz="2400" dirty="0" smtClean="0"/>
              <a:t> Hàng hóa theo quy định phải có nhãn nhưng không ghi nhãn hàng hóa;</a:t>
            </a:r>
          </a:p>
          <a:p>
            <a:pPr marL="446088" indent="-92075">
              <a:buFont typeface="Wingdings" pitchFamily="2" charset="2"/>
              <a:buChar char="§"/>
            </a:pPr>
            <a:r>
              <a:rPr lang="vi-VN" sz="2400" dirty="0" smtClean="0"/>
              <a:t> Hàng hóa có nhãn ghi không đúng quy định về kích thước chữ tiếng Việt và tiếng nước ngoài, ngôn ngữ sử dụng và đơn vị đo;</a:t>
            </a:r>
          </a:p>
          <a:p>
            <a:pPr marL="446088" indent="-92075">
              <a:buFont typeface="Wingdings" pitchFamily="2" charset="2"/>
              <a:buChar char="§"/>
            </a:pPr>
            <a:r>
              <a:rPr lang="vi-VN" sz="2400" dirty="0" smtClean="0"/>
              <a:t> Hàng hóa có nhãn bị tẩy xóa, sửa chữa nhãn gốc hoặc nhãn phụ làm sai lệch thông tin về hàng hóa</a:t>
            </a:r>
          </a:p>
          <a:p>
            <a:pPr marL="536575" indent="-182563">
              <a:buNone/>
            </a:pPr>
            <a:endParaRPr lang="en-US" sz="2400" dirty="0">
              <a:solidFill>
                <a:srgbClr val="7030A0"/>
              </a:solidFill>
            </a:endParaRPr>
          </a:p>
        </p:txBody>
      </p:sp>
      <p:sp>
        <p:nvSpPr>
          <p:cNvPr id="4" name="Date Placeholder 3"/>
          <p:cNvSpPr>
            <a:spLocks noGrp="1"/>
          </p:cNvSpPr>
          <p:nvPr>
            <p:ph type="dt" sz="half" idx="12"/>
          </p:nvPr>
        </p:nvSpPr>
        <p:spPr/>
        <p:txBody>
          <a:bodyPr/>
          <a:lstStyle/>
          <a:p>
            <a:fld id="{6A5CF86B-A3A8-4F60-9071-CE2CA55D57BC}"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54</a:t>
            </a:fld>
            <a:r>
              <a:rPr lang="en-US" smtClean="0"/>
              <a:t>/24</a:t>
            </a:r>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III. </a:t>
            </a:r>
            <a:r>
              <a:rPr lang="en-US" smtClean="0">
                <a:cs typeface="Times New Roman" pitchFamily="18" charset="0"/>
              </a:rPr>
              <a:t>XỬ PHẠT VPHC TRONG LĨNH VỰC TĐC (tt)</a:t>
            </a:r>
            <a:endParaRPr lang="en-US"/>
          </a:p>
        </p:txBody>
      </p:sp>
      <p:sp>
        <p:nvSpPr>
          <p:cNvPr id="3" name="Content Placeholder 2"/>
          <p:cNvSpPr>
            <a:spLocks noGrp="1"/>
          </p:cNvSpPr>
          <p:nvPr>
            <p:ph idx="1"/>
          </p:nvPr>
        </p:nvSpPr>
        <p:spPr/>
        <p:txBody>
          <a:bodyPr/>
          <a:lstStyle/>
          <a:p>
            <a:pPr marL="536575" indent="-182563">
              <a:buNone/>
            </a:pPr>
            <a:r>
              <a:rPr lang="en-US" sz="2800" smtClean="0">
                <a:solidFill>
                  <a:srgbClr val="00B0F0"/>
                </a:solidFill>
              </a:rPr>
              <a:t>4. </a:t>
            </a:r>
            <a:r>
              <a:rPr lang="vi-VN" sz="2800" smtClean="0">
                <a:solidFill>
                  <a:srgbClr val="00B0F0"/>
                </a:solidFill>
              </a:rPr>
              <a:t>Vi phạm quy định về ghi nhãn hàng hóa </a:t>
            </a:r>
            <a:r>
              <a:rPr lang="en-US" sz="2800" smtClean="0">
                <a:solidFill>
                  <a:srgbClr val="00B0F0"/>
                </a:solidFill>
              </a:rPr>
              <a:t>(tt)</a:t>
            </a:r>
          </a:p>
          <a:p>
            <a:pPr marL="536575" indent="-182563">
              <a:buFont typeface="Wingdings" pitchFamily="2" charset="2"/>
              <a:buChar char="§"/>
            </a:pPr>
            <a:r>
              <a:rPr lang="vi-VN" sz="2400" smtClean="0"/>
              <a:t>Hàng hóa có nhãn (kể cả tem hoặc nhãn phụ) hoặc tài liệu kèm theo không ghi đủ hoặc ghi không đúng các nội dung bắt buộc trên nhãn hàng hóa hoặc nội dung bắt buộc phải thể hiện trên nhãn theo tính chất hàng hóa theo quy định của pháp luật về nhãn hàng hóa;</a:t>
            </a:r>
          </a:p>
          <a:p>
            <a:pPr marL="536575" indent="-182563">
              <a:buFont typeface="Wingdings" pitchFamily="2" charset="2"/>
              <a:buChar char="§"/>
            </a:pPr>
            <a:r>
              <a:rPr lang="en-US" sz="2400" smtClean="0"/>
              <a:t>K</a:t>
            </a:r>
            <a:r>
              <a:rPr lang="vi-VN" sz="2400" smtClean="0"/>
              <a:t>inh doanh hàng hóa trên nhãn có hình ảnh, hình vẽ, chữ viết, dấu hiệu, biểu tượng, huy chương, giải thưởng và các thông tin khác không đúng bản chất, không đúng sự thật về hàng hóa đó; kinh doanh hàng hóa có nhãn, kể cả nhãn gốc hoặc nhãn phụ đối với hàng hóa nhập khẩu bị tẩy xóa, sửa chữa làm sai lệch thông tin về hàng hóa </a:t>
            </a:r>
            <a:endParaRPr lang="en-US" sz="2400">
              <a:solidFill>
                <a:srgbClr val="7030A0"/>
              </a:solidFill>
            </a:endParaRPr>
          </a:p>
        </p:txBody>
      </p:sp>
      <p:sp>
        <p:nvSpPr>
          <p:cNvPr id="4" name="Date Placeholder 3"/>
          <p:cNvSpPr>
            <a:spLocks noGrp="1"/>
          </p:cNvSpPr>
          <p:nvPr>
            <p:ph type="dt" sz="half" idx="12"/>
          </p:nvPr>
        </p:nvSpPr>
        <p:spPr/>
        <p:txBody>
          <a:bodyPr/>
          <a:lstStyle/>
          <a:p>
            <a:fld id="{6A5CF86B-A3A8-4F60-9071-CE2CA55D57BC}"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55</a:t>
            </a:fld>
            <a:r>
              <a:rPr lang="en-US" smtClean="0"/>
              <a:t>/24</a:t>
            </a:r>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III. </a:t>
            </a:r>
            <a:r>
              <a:rPr lang="en-US" smtClean="0">
                <a:cs typeface="Times New Roman" pitchFamily="18" charset="0"/>
              </a:rPr>
              <a:t>XỬ PHẠT VPHC TRONG LĨNH VỰC TĐC (tt)</a:t>
            </a:r>
            <a:endParaRPr lang="en-US"/>
          </a:p>
        </p:txBody>
      </p:sp>
      <p:sp>
        <p:nvSpPr>
          <p:cNvPr id="3" name="Content Placeholder 2"/>
          <p:cNvSpPr>
            <a:spLocks noGrp="1"/>
          </p:cNvSpPr>
          <p:nvPr>
            <p:ph idx="1"/>
          </p:nvPr>
        </p:nvSpPr>
        <p:spPr/>
        <p:txBody>
          <a:bodyPr/>
          <a:lstStyle/>
          <a:p>
            <a:pPr marL="536575" indent="-182563">
              <a:buNone/>
            </a:pPr>
            <a:r>
              <a:rPr lang="en-US" sz="2800" smtClean="0">
                <a:solidFill>
                  <a:srgbClr val="00B0F0"/>
                </a:solidFill>
              </a:rPr>
              <a:t>4. </a:t>
            </a:r>
            <a:r>
              <a:rPr lang="vi-VN" sz="2800" smtClean="0">
                <a:solidFill>
                  <a:srgbClr val="00B0F0"/>
                </a:solidFill>
              </a:rPr>
              <a:t>Vi phạm quy định về ghi nhãn hàng hóa </a:t>
            </a:r>
            <a:r>
              <a:rPr lang="en-US" sz="2800" smtClean="0">
                <a:solidFill>
                  <a:srgbClr val="00B0F0"/>
                </a:solidFill>
              </a:rPr>
              <a:t>(tt)</a:t>
            </a:r>
          </a:p>
          <a:p>
            <a:pPr marL="446088" indent="-92075">
              <a:buFont typeface="Wingdings" pitchFamily="2" charset="2"/>
              <a:buChar char="§"/>
            </a:pPr>
            <a:r>
              <a:rPr lang="en-US" sz="2800" smtClean="0"/>
              <a:t> </a:t>
            </a:r>
            <a:r>
              <a:rPr lang="vi-VN" sz="2400" smtClean="0"/>
              <a:t>Hàng hóa nhập khẩu có nhãn gốc bằng tiếng nước ngoài nhưng không có nhãn phụ bằng tiếng Việt Nam </a:t>
            </a:r>
            <a:endParaRPr lang="en-US" sz="2400" smtClean="0"/>
          </a:p>
          <a:p>
            <a:pPr marL="446088" indent="-92075">
              <a:buFont typeface="Wingdings" pitchFamily="2" charset="2"/>
              <a:buChar char="§"/>
            </a:pPr>
            <a:r>
              <a:rPr lang="en-US" sz="2400" smtClean="0"/>
              <a:t> K</a:t>
            </a:r>
            <a:r>
              <a:rPr lang="vi-VN" sz="2400" smtClean="0"/>
              <a:t>inh doanh hàng hóa </a:t>
            </a:r>
            <a:r>
              <a:rPr lang="en-US" sz="2400" smtClean="0"/>
              <a:t>NK </a:t>
            </a:r>
            <a:r>
              <a:rPr lang="vi-VN" sz="2400" smtClean="0"/>
              <a:t>theo quy định phải có nhãn hàng hóa mà không có nhãn hàng hóa; không có nhãn gốc hoặc có nhãn gốc nhưng bị thay đổi </a:t>
            </a:r>
            <a:endParaRPr lang="en-US" sz="2400" smtClean="0"/>
          </a:p>
          <a:p>
            <a:pPr marL="446088" indent="-92075">
              <a:buFont typeface="Wingdings" pitchFamily="2" charset="2"/>
              <a:buChar char="§"/>
            </a:pPr>
            <a:r>
              <a:rPr lang="en-US" sz="2400" smtClean="0"/>
              <a:t> </a:t>
            </a:r>
            <a:r>
              <a:rPr lang="vi-VN" sz="2400" smtClean="0"/>
              <a:t>Kinh doanh hàng hóa gắn nhãn hàng hóa giả;</a:t>
            </a:r>
            <a:r>
              <a:rPr lang="en-US" sz="2400" smtClean="0"/>
              <a:t> </a:t>
            </a:r>
            <a:endParaRPr lang="vi-VN" sz="2400" smtClean="0"/>
          </a:p>
          <a:p>
            <a:pPr marL="536575" indent="-182563">
              <a:buNone/>
            </a:pPr>
            <a:endParaRPr lang="en-US" sz="2800" smtClean="0">
              <a:solidFill>
                <a:srgbClr val="00B0F0"/>
              </a:solidFill>
            </a:endParaRPr>
          </a:p>
        </p:txBody>
      </p:sp>
      <p:sp>
        <p:nvSpPr>
          <p:cNvPr id="4" name="Date Placeholder 3"/>
          <p:cNvSpPr>
            <a:spLocks noGrp="1"/>
          </p:cNvSpPr>
          <p:nvPr>
            <p:ph type="dt" sz="half" idx="12"/>
          </p:nvPr>
        </p:nvSpPr>
        <p:spPr/>
        <p:txBody>
          <a:bodyPr/>
          <a:lstStyle/>
          <a:p>
            <a:fld id="{6A5CF86B-A3A8-4F60-9071-CE2CA55D57BC}"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56</a:t>
            </a:fld>
            <a:r>
              <a:rPr lang="en-US" smtClean="0"/>
              <a:t>/24</a:t>
            </a:r>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smtClean="0"/>
          </a:p>
          <a:p>
            <a:pPr algn="ctr">
              <a:buNone/>
            </a:pPr>
            <a:r>
              <a:rPr lang="en-US" sz="2400" smtClean="0"/>
              <a:t>SỞ KHOA HỌC  VÀ CÔNG NGHỆ THÀNH PHỐ HỒ CHÍ MINH</a:t>
            </a:r>
            <a:endParaRPr lang="en-US" smtClean="0"/>
          </a:p>
          <a:p>
            <a:pPr algn="ctr">
              <a:buNone/>
            </a:pPr>
            <a:r>
              <a:rPr lang="en-US" b="1" smtClean="0"/>
              <a:t>THANH TRA </a:t>
            </a:r>
          </a:p>
          <a:p>
            <a:pPr algn="ctr">
              <a:buNone/>
            </a:pPr>
            <a:r>
              <a:rPr lang="en-US" smtClean="0"/>
              <a:t>244 Điện Biên Phủ, Phường 7, Quận 3</a:t>
            </a:r>
          </a:p>
          <a:p>
            <a:pPr algn="ctr">
              <a:buNone/>
            </a:pPr>
            <a:r>
              <a:rPr lang="en-US" smtClean="0"/>
              <a:t>ĐT: 08 39326888, Fax: 08 39325584</a:t>
            </a:r>
          </a:p>
          <a:p>
            <a:pPr algn="ctr">
              <a:buNone/>
            </a:pPr>
            <a:r>
              <a:rPr lang="en-US" smtClean="0"/>
              <a:t>Email: </a:t>
            </a:r>
            <a:r>
              <a:rPr lang="en-US" smtClean="0">
                <a:hlinkClick r:id="rId2"/>
              </a:rPr>
              <a:t>ntkhue.skhcn@tphcm.gov.vn</a:t>
            </a:r>
            <a:endParaRPr lang="en-US" smtClean="0"/>
          </a:p>
          <a:p>
            <a:pPr algn="ctr">
              <a:buNone/>
            </a:pPr>
            <a:endParaRPr lang="en-US" smtClean="0"/>
          </a:p>
          <a:p>
            <a:pPr algn="ctr">
              <a:buNone/>
            </a:pPr>
            <a:endParaRPr lang="en-US" smtClean="0"/>
          </a:p>
          <a:p>
            <a:pPr algn="ctr">
              <a:buNone/>
            </a:pPr>
            <a:r>
              <a:rPr lang="en-US" sz="6000" i="1" smtClean="0"/>
              <a:t>TRÂN TRỌNG CẢM ƠN!</a:t>
            </a:r>
            <a:endParaRPr lang="en-US" sz="5400" smtClean="0"/>
          </a:p>
          <a:p>
            <a:pPr algn="ctr">
              <a:buNone/>
            </a:pPr>
            <a:endParaRPr lang="en-US"/>
          </a:p>
        </p:txBody>
      </p:sp>
      <p:sp>
        <p:nvSpPr>
          <p:cNvPr id="4" name="Date Placeholder 3"/>
          <p:cNvSpPr>
            <a:spLocks noGrp="1"/>
          </p:cNvSpPr>
          <p:nvPr>
            <p:ph type="dt" sz="half" idx="12"/>
          </p:nvPr>
        </p:nvSpPr>
        <p:spPr/>
        <p:txBody>
          <a:bodyPr/>
          <a:lstStyle/>
          <a:p>
            <a:fld id="{6A5CF86B-A3A8-4F60-9071-CE2CA55D57BC}" type="datetime1">
              <a:rPr lang="en-US" smtClean="0"/>
              <a:pPr/>
              <a:t>10/8/2014</a:t>
            </a:fld>
            <a:endParaRPr lang="en-US"/>
          </a:p>
        </p:txBody>
      </p:sp>
      <p:sp>
        <p:nvSpPr>
          <p:cNvPr id="5" name="Slide Number Placeholder 4"/>
          <p:cNvSpPr>
            <a:spLocks noGrp="1"/>
          </p:cNvSpPr>
          <p:nvPr>
            <p:ph type="sldNum" sz="quarter" idx="11"/>
          </p:nvPr>
        </p:nvSpPr>
        <p:spPr/>
        <p:txBody>
          <a:bodyPr/>
          <a:lstStyle/>
          <a:p>
            <a:fld id="{789AD9A7-4C5F-48F4-8BEE-536531D29F44}" type="slidenum">
              <a:rPr lang="en-US" smtClean="0"/>
              <a:pPr/>
              <a:t>57</a:t>
            </a:fld>
            <a:r>
              <a:rPr lang="en-US" smtClean="0"/>
              <a:t>/24</a:t>
            </a:r>
            <a:endParaRPr lang="en-US"/>
          </a:p>
        </p:txBody>
      </p:sp>
    </p:spTree>
  </p:cSld>
  <p:clrMapOvr>
    <a:masterClrMapping/>
  </p:clrMapOvr>
</p:sld>
</file>

<file path=ppt/theme/theme1.xml><?xml version="1.0" encoding="utf-8"?>
<a:theme xmlns:a="http://schemas.openxmlformats.org/drawingml/2006/main" name="sample">
  <a:themeElements>
    <a:clrScheme name="sample 2">
      <a:dk1>
        <a:srgbClr val="113F71"/>
      </a:dk1>
      <a:lt1>
        <a:srgbClr val="FFFFFF"/>
      </a:lt1>
      <a:dk2>
        <a:srgbClr val="000000"/>
      </a:dk2>
      <a:lt2>
        <a:srgbClr val="C1D1D3"/>
      </a:lt2>
      <a:accent1>
        <a:srgbClr val="2D7ACF"/>
      </a:accent1>
      <a:accent2>
        <a:srgbClr val="99CC00"/>
      </a:accent2>
      <a:accent3>
        <a:srgbClr val="FFFFFF"/>
      </a:accent3>
      <a:accent4>
        <a:srgbClr val="0D345F"/>
      </a:accent4>
      <a:accent5>
        <a:srgbClr val="ADBEE4"/>
      </a:accent5>
      <a:accent6>
        <a:srgbClr val="8AB900"/>
      </a:accent6>
      <a:hlink>
        <a:srgbClr val="5AABCC"/>
      </a:hlink>
      <a:folHlink>
        <a:srgbClr val="BD9E61"/>
      </a:folHlink>
    </a:clrScheme>
    <a:fontScheme name="samp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ample 1">
        <a:dk1>
          <a:srgbClr val="1F52C0"/>
        </a:dk1>
        <a:lt1>
          <a:srgbClr val="FFFFFF"/>
        </a:lt1>
        <a:dk2>
          <a:srgbClr val="000000"/>
        </a:dk2>
        <a:lt2>
          <a:srgbClr val="D6E1E2"/>
        </a:lt2>
        <a:accent1>
          <a:srgbClr val="E38B55"/>
        </a:accent1>
        <a:accent2>
          <a:srgbClr val="CB81D5"/>
        </a:accent2>
        <a:accent3>
          <a:srgbClr val="FFFFFF"/>
        </a:accent3>
        <a:accent4>
          <a:srgbClr val="1945A4"/>
        </a:accent4>
        <a:accent5>
          <a:srgbClr val="EFC4B4"/>
        </a:accent5>
        <a:accent6>
          <a:srgbClr val="B874C1"/>
        </a:accent6>
        <a:hlink>
          <a:srgbClr val="705FC3"/>
        </a:hlink>
        <a:folHlink>
          <a:srgbClr val="83A6A7"/>
        </a:folHlink>
      </a:clrScheme>
      <a:clrMap bg1="lt1" tx1="dk1" bg2="lt2" tx2="dk2" accent1="accent1" accent2="accent2" accent3="accent3" accent4="accent4" accent5="accent5" accent6="accent6" hlink="hlink" folHlink="folHlink"/>
    </a:extraClrScheme>
    <a:extraClrScheme>
      <a:clrScheme name="sample 2">
        <a:dk1>
          <a:srgbClr val="113F71"/>
        </a:dk1>
        <a:lt1>
          <a:srgbClr val="FFFFFF"/>
        </a:lt1>
        <a:dk2>
          <a:srgbClr val="000000"/>
        </a:dk2>
        <a:lt2>
          <a:srgbClr val="C1D1D3"/>
        </a:lt2>
        <a:accent1>
          <a:srgbClr val="2D7ACF"/>
        </a:accent1>
        <a:accent2>
          <a:srgbClr val="99CC00"/>
        </a:accent2>
        <a:accent3>
          <a:srgbClr val="FFFFFF"/>
        </a:accent3>
        <a:accent4>
          <a:srgbClr val="0D345F"/>
        </a:accent4>
        <a:accent5>
          <a:srgbClr val="ADBEE4"/>
        </a:accent5>
        <a:accent6>
          <a:srgbClr val="8AB900"/>
        </a:accent6>
        <a:hlink>
          <a:srgbClr val="5AABCC"/>
        </a:hlink>
        <a:folHlink>
          <a:srgbClr val="BD9E61"/>
        </a:folHlink>
      </a:clrScheme>
      <a:clrMap bg1="lt1" tx1="dk1" bg2="lt2" tx2="dk2" accent1="accent1" accent2="accent2" accent3="accent3" accent4="accent4" accent5="accent5" accent6="accent6" hlink="hlink" folHlink="folHlink"/>
    </a:extraClrScheme>
    <a:extraClrScheme>
      <a:clrScheme name="sample 3">
        <a:dk1>
          <a:srgbClr val="1F2163"/>
        </a:dk1>
        <a:lt1>
          <a:srgbClr val="FFFFFF"/>
        </a:lt1>
        <a:dk2>
          <a:srgbClr val="000000"/>
        </a:dk2>
        <a:lt2>
          <a:srgbClr val="CCD8DA"/>
        </a:lt2>
        <a:accent1>
          <a:srgbClr val="4067CA"/>
        </a:accent1>
        <a:accent2>
          <a:srgbClr val="00B4B0"/>
        </a:accent2>
        <a:accent3>
          <a:srgbClr val="FFFFFF"/>
        </a:accent3>
        <a:accent4>
          <a:srgbClr val="191B53"/>
        </a:accent4>
        <a:accent5>
          <a:srgbClr val="AFB8E1"/>
        </a:accent5>
        <a:accent6>
          <a:srgbClr val="00A39F"/>
        </a:accent6>
        <a:hlink>
          <a:srgbClr val="6DB1DF"/>
        </a:hlink>
        <a:folHlink>
          <a:srgbClr val="9292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Hình ảnh" ma:contentTypeID="0x0101020077644EEAF21AE34CB53BD5F58E049D07" ma:contentTypeVersion="3" ma:contentTypeDescription="Tải lên hình ảnh hoặc ảnh chụp." ma:contentTypeScope="" ma:versionID="038d3a2eec27ec83f5881a45cdbd55d0">
  <xsd:schema xmlns:xsd="http://www.w3.org/2001/XMLSchema" xmlns:p="http://schemas.microsoft.com/office/2006/metadata/properties" xmlns:ns1="http://schemas.microsoft.com/sharepoint/v3" xmlns:ns2="73689722-6abc-44fe-83bf-48acb5c0d96f" targetNamespace="http://schemas.microsoft.com/office/2006/metadata/properties" ma:root="true" ma:fieldsID="df9fc60f3b23fbd6093441b0b5b2b14e" ns1:_="" ns2:_="">
    <xsd:import namespace="http://schemas.microsoft.com/sharepoint/v3"/>
    <xsd:import namespace="73689722-6abc-44fe-83bf-48acb5c0d96f"/>
    <xsd:element name="properties">
      <xsd:complexType>
        <xsd:sequence>
          <xsd:element name="documentManagement">
            <xsd:complexType>
              <xsd:all>
                <xsd:element ref="ns1:ImageWidth" minOccurs="0"/>
                <xsd:element ref="ns1:ImageHeight" minOccurs="0"/>
                <xsd:element ref="ns1:ImageCreateDate" minOccurs="0"/>
                <xsd:element ref="ns1:Description" minOccurs="0"/>
                <xsd:element ref="ns2:Ch_x1ecd_n_x0020_h_x00ec_nh" minOccurs="0"/>
                <xsd:element ref="ns2:Ng_x00e0_y" minOccurs="0"/>
                <xsd:element ref="ns2:Ng_x00e0_y_x0020_gi_x1edd_"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ImageWidth" ma:index="11" nillable="true" ma:displayName="Độ rộng Hình ảnh" ma:internalName="ImageWidth" ma:readOnly="true">
      <xsd:simpleType>
        <xsd:restriction base="dms:Unknown"/>
      </xsd:simpleType>
    </xsd:element>
    <xsd:element name="ImageHeight" ma:index="12" nillable="true" ma:displayName="Chiều cao Hình ảnh" ma:internalName="ImageHeight" ma:readOnly="true">
      <xsd:simpleType>
        <xsd:restriction base="dms:Unknown"/>
      </xsd:simpleType>
    </xsd:element>
    <xsd:element name="ImageCreateDate" ma:index="13" nillable="true" ma:displayName="Ngày Chụp Hình ảnh" ma:format="DateTime" ma:hidden="true" ma:internalName="ImageCreateDate">
      <xsd:simpleType>
        <xsd:restriction base="dms:DateTime"/>
      </xsd:simpleType>
    </xsd:element>
    <xsd:element name="Description" ma:index="14" nillable="true" ma:displayName="Mô tả" ma:description="Được sử dụng làm văn bản thay thế cho hình ảnh" ma:hidden="true" ma:internalName="Description">
      <xsd:simpleType>
        <xsd:restriction base="dms:Note"/>
      </xsd:simpleType>
    </xsd:element>
  </xsd:schema>
  <xsd:schema xmlns:xsd="http://www.w3.org/2001/XMLSchema" xmlns:dms="http://schemas.microsoft.com/office/2006/documentManagement/types" targetNamespace="73689722-6abc-44fe-83bf-48acb5c0d96f" elementFormDefault="qualified">
    <xsd:import namespace="http://schemas.microsoft.com/office/2006/documentManagement/types"/>
    <xsd:element name="Ch_x1ecd_n_x0020_h_x00ec_nh" ma:index="23" nillable="true" ma:displayName="Chọn hình" ma:internalName="Ch_x1ecd_n_x0020_h_x00ec_nh">
      <xsd:simpleType>
        <xsd:restriction base="dms:Unknown"/>
      </xsd:simpleType>
    </xsd:element>
    <xsd:element name="Ng_x00e0_y" ma:index="24" nillable="true" ma:displayName="Ngày" ma:default="[today]" ma:format="DateOnly" ma:internalName="Ng_x00e0_y">
      <xsd:simpleType>
        <xsd:restriction base="dms:DateTime"/>
      </xsd:simpleType>
    </xsd:element>
    <xsd:element name="Ng_x00e0_y_x0020_gi_x1edd_" ma:index="25" nillable="true" ma:displayName="Ngày giờ" ma:default="[today]" ma:format="DateTime" ma:internalName="Ng_x00e0_y_x0020_gi_x1edd_">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Loại Nội dung" ma:readOnly="true"/>
        <xsd:element ref="dc:title" minOccurs="0" maxOccurs="1" ma:index="8" ma:displayName="Tiêu đề"/>
        <xsd:element ref="dc:subject" minOccurs="0" maxOccurs="1"/>
        <xsd:element ref="dc:description" minOccurs="0" maxOccurs="1"/>
        <xsd:element name="keywords" minOccurs="0" maxOccurs="1" type="xsd:string" ma:index="20" ma:displayName="Từ khoá"/>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Ng_x00e0_y_x0020_gi_x1edd_ xmlns="73689722-6abc-44fe-83bf-48acb5c0d96f">2014-11-07T04:21:00+00:00</Ng_x00e0_y_x0020_gi_x1edd_>
    <Ch_x1ecd_n_x0020_h_x00ec_nh xmlns="73689722-6abc-44fe-83bf-48acb5c0d96f" xsi:nil="true"/>
    <ImageCreateDate xmlns="http://schemas.microsoft.com/sharepoint/v3" xsi:nil="true"/>
    <Ng_x00e0_y xmlns="73689722-6abc-44fe-83bf-48acb5c0d96f">2014-11-06T17:00:00+00:00</Ng_x00e0_y>
    <Description xmlns="http://schemas.microsoft.com/sharepoint/v3" xsi:nil="true"/>
  </documentManagement>
</p:properties>
</file>

<file path=customXml/itemProps1.xml><?xml version="1.0" encoding="utf-8"?>
<ds:datastoreItem xmlns:ds="http://schemas.openxmlformats.org/officeDocument/2006/customXml" ds:itemID="{15B9FC11-BEB4-42B6-A22A-7B3BF2C92D60}"/>
</file>

<file path=customXml/itemProps2.xml><?xml version="1.0" encoding="utf-8"?>
<ds:datastoreItem xmlns:ds="http://schemas.openxmlformats.org/officeDocument/2006/customXml" ds:itemID="{E2988FF4-9F6E-45C9-91BB-EB34C30A926C}"/>
</file>

<file path=customXml/itemProps3.xml><?xml version="1.0" encoding="utf-8"?>
<ds:datastoreItem xmlns:ds="http://schemas.openxmlformats.org/officeDocument/2006/customXml" ds:itemID="{C29CBA76-84D3-4081-BD67-7DD1883B7405}"/>
</file>

<file path=docProps/app.xml><?xml version="1.0" encoding="utf-8"?>
<Properties xmlns="http://schemas.openxmlformats.org/officeDocument/2006/extended-properties" xmlns:vt="http://schemas.openxmlformats.org/officeDocument/2006/docPropsVTypes">
  <Template/>
  <TotalTime>3300</TotalTime>
  <Words>6583</Words>
  <Application>Microsoft Office PowerPoint</Application>
  <PresentationFormat>On-screen Show (4:3)</PresentationFormat>
  <Paragraphs>634</Paragraphs>
  <Slides>57</Slides>
  <Notes>0</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sample</vt:lpstr>
      <vt:lpstr>QUẢN LÝ HOẠT ĐỘNG KINH DOANH VÀNG TRANG SỨC, MỸ NGHỆ</vt:lpstr>
      <vt:lpstr>NỘI DUNG</vt:lpstr>
      <vt:lpstr>I. VĂN BẢN QUY PHẠM PHÁP LUẬT</vt:lpstr>
      <vt:lpstr>I. VĂN BẢN QUY PHẠM PHÁP LUẬT (tt)</vt:lpstr>
      <vt:lpstr>I. VĂN BẢN QUY PHẠM PHÁP LUẬT (tt)</vt:lpstr>
      <vt:lpstr>II. TỔNG QUAN</vt:lpstr>
      <vt:lpstr>II. TỔNG QUAN (tt)</vt:lpstr>
      <vt:lpstr>II. TỔNG QUAN (tt)</vt:lpstr>
      <vt:lpstr>II. TỔNG QUAN (tt)</vt:lpstr>
      <vt:lpstr>II. TỔNG QUAN (tt)</vt:lpstr>
      <vt:lpstr>II. TỔNG QUAN (tt)</vt:lpstr>
      <vt:lpstr>II. TỔNG QUAN (tt)</vt:lpstr>
      <vt:lpstr>II. TỔNG QUAN (tt)</vt:lpstr>
      <vt:lpstr>II. TỔNG QUAN (tt)</vt:lpstr>
      <vt:lpstr>III. QUY ĐỊNH VỀ QUẢN LÝ ĐO LƯỜNG VÀ CHẤT LƯỢNG VÀNG TSMN</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QUY ĐỊNH VỀ QUẢN LÝ ĐO LƯỜNG VÀ CHẤT LƯỢNG VÀNG TSMN (tt)</vt:lpstr>
      <vt:lpstr>III. XỬ PHẠT VPHC TRONG LĨNH VỰC TĐC</vt:lpstr>
      <vt:lpstr>III. XỬ PHẠT VPHC TRONG LĨNH VỰC TĐC (tt)</vt:lpstr>
      <vt:lpstr>III. XỬ PHẠT VPHC TRONG LĨNH VỰC TĐC (tt)</vt:lpstr>
      <vt:lpstr>III. XỬ PHẠT VPHC TRONG LĨNH VỰC TĐC (tt)</vt:lpstr>
      <vt:lpstr>III. XỬ PHẠT VPHC TRONG LĨNH VỰC TĐC (tt)</vt:lpstr>
      <vt:lpstr>III. XỬ PHẠT VPHC TRONG LĨNH VỰC TĐC (tt)</vt:lpstr>
      <vt:lpstr>III. XỬ PHẠT VPHC TRONG LĨNH VỰC TĐC (tt)</vt:lpstr>
      <vt:lpstr>Slide 57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Vu-Thinh Nguyen</dc:creator>
  <cp:keywords/>
  <cp:lastModifiedBy>Administrator</cp:lastModifiedBy>
  <cp:revision>296</cp:revision>
  <dcterms:created xsi:type="dcterms:W3CDTF">2014-05-04T13:20:21Z</dcterms:created>
  <dcterms:modified xsi:type="dcterms:W3CDTF">2014-10-08T04:19:45Z</dcterms:modified>
  <cp:contentType>Hình ảnh</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0x0101020077644EEAF21AE34CB53BD5F58E049D07</vt:lpwstr>
  </property>
</Properties>
</file>